
<file path=[Content_Types].xml><?xml version="1.0" encoding="utf-8"?>
<Types xmlns="http://schemas.openxmlformats.org/package/2006/content-types"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10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87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6.xml" ContentType="application/vnd.openxmlformats-officedocument.presentationml.slideLayout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9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7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docProps/custom.xml" ContentType="application/vnd.openxmlformats-officedocument.custom-properties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3.xml" ContentType="application/vnd.openxmlformats-officedocument.them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Override PartName="/ppt/slideLayouts/slideLayout121.xml" ContentType="application/vnd.openxmlformats-officedocument.presentationml.slideLayout+xml"/>
  <Default Extension="xml" ContentType="application/xml"/>
  <Override PartName="/ppt/slides/slide5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107.xml" ContentType="application/vnd.openxmlformats-officedocument.presentationml.slideLayout+xml"/>
  <Default Extension="wdp" ContentType="image/vnd.ms-photo"/>
  <Override PartName="/ppt/slideLayouts/slideLayout1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slideLayouts/slideLayout84.xml" ContentType="application/vnd.openxmlformats-officedocument.presentationml.slideLayout+xml"/>
  <Override PartName="/ppt/slideLayouts/slideLayout122.xml" ContentType="application/vnd.openxmlformats-officedocument.presentationml.slideLayout+xml"/>
  <Default Extension="png" ContentType="image/png"/>
  <Override PartName="/ppt/slides/slide6.xml" ContentType="application/vnd.openxmlformats-officedocument.presentationml.slide+xml"/>
  <Override PartName="/ppt/slideLayouts/slideLayout9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08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13.xml" ContentType="application/vnd.openxmlformats-officedocument.presentationml.slideLayout+xml"/>
  <Override PartName="/customXml/itemProps2.xml" ContentType="application/vnd.openxmlformats-officedocument.customXmlProperties+xml"/>
  <Override PartName="/ppt/slides/slide26.xml" ContentType="application/vnd.openxmlformats-officedocument.presentationml.slide+xml"/>
  <Override PartName="/ppt/slideLayouts/slideLayout85.xml" ContentType="application/vnd.openxmlformats-officedocument.presentationml.slideLayout+xml"/>
  <Override PartName="/ppt/slideLayouts/slideLayout123.xml" ContentType="application/vnd.openxmlformats-officedocument.presentationml.slideLayout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11.xml" ContentType="application/vnd.openxmlformats-officedocument.presentationml.slideMaster+xml"/>
  <Override PartName="/ppt/slideLayouts/slideLayout5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66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Layouts/slideLayout114.xml" ContentType="application/vnd.openxmlformats-officedocument.presentationml.slideLayout+xml"/>
  <Override PartName="/customXml/itemProps3.xml" ContentType="application/vnd.openxmlformats-officedocument.customXmlProperties+xml"/>
  <Override PartName="/ppt/slides/slide27.xml" ContentType="application/vnd.openxmlformats-officedocument.presentationml.slide+xml"/>
  <Override PartName="/ppt/slideLayouts/slideLayout8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90.xml" ContentType="application/vnd.openxmlformats-officedocument.presentationml.slideLayout+xml"/>
  <Default Extension="fntdata" ContentType="application/x-fontdata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embedTrueTypeFonts="1" saveSubsetFonts="1">
  <p:sldMasterIdLst>
    <p:sldMasterId id="2147483873" r:id="rId4"/>
    <p:sldMasterId id="2147483886" r:id="rId5"/>
    <p:sldMasterId id="2147483893" r:id="rId6"/>
    <p:sldMasterId id="2147483905" r:id="rId7"/>
    <p:sldMasterId id="2147483917" r:id="rId8"/>
    <p:sldMasterId id="2147483929" r:id="rId9"/>
    <p:sldMasterId id="2147483941" r:id="rId10"/>
    <p:sldMasterId id="2147483953" r:id="rId11"/>
    <p:sldMasterId id="2147483965" r:id="rId12"/>
    <p:sldMasterId id="2147483981" r:id="rId13"/>
    <p:sldMasterId id="2147484022" r:id="rId14"/>
    <p:sldMasterId id="2147484034" r:id="rId15"/>
  </p:sldMasterIdLst>
  <p:notesMasterIdLst>
    <p:notesMasterId r:id="rId48"/>
  </p:notesMasterIdLst>
  <p:handoutMasterIdLst>
    <p:handoutMasterId r:id="rId49"/>
  </p:handoutMasterIdLst>
  <p:sldIdLst>
    <p:sldId id="305" r:id="rId16"/>
    <p:sldId id="424" r:id="rId17"/>
    <p:sldId id="421" r:id="rId18"/>
    <p:sldId id="422" r:id="rId19"/>
    <p:sldId id="425" r:id="rId20"/>
    <p:sldId id="423" r:id="rId21"/>
    <p:sldId id="426" r:id="rId22"/>
    <p:sldId id="427" r:id="rId23"/>
    <p:sldId id="428" r:id="rId24"/>
    <p:sldId id="430" r:id="rId25"/>
    <p:sldId id="429" r:id="rId26"/>
    <p:sldId id="437" r:id="rId27"/>
    <p:sldId id="442" r:id="rId28"/>
    <p:sldId id="444" r:id="rId29"/>
    <p:sldId id="438" r:id="rId30"/>
    <p:sldId id="443" r:id="rId31"/>
    <p:sldId id="439" r:id="rId32"/>
    <p:sldId id="441" r:id="rId33"/>
    <p:sldId id="445" r:id="rId34"/>
    <p:sldId id="446" r:id="rId35"/>
    <p:sldId id="440" r:id="rId36"/>
    <p:sldId id="432" r:id="rId37"/>
    <p:sldId id="433" r:id="rId38"/>
    <p:sldId id="435" r:id="rId39"/>
    <p:sldId id="434" r:id="rId40"/>
    <p:sldId id="436" r:id="rId41"/>
    <p:sldId id="448" r:id="rId42"/>
    <p:sldId id="449" r:id="rId43"/>
    <p:sldId id="452" r:id="rId44"/>
    <p:sldId id="450" r:id="rId45"/>
    <p:sldId id="451" r:id="rId46"/>
    <p:sldId id="431" r:id="rId47"/>
  </p:sldIdLst>
  <p:sldSz cx="9144000" cy="6858000" type="screen4x3"/>
  <p:notesSz cx="6858000" cy="9144000"/>
  <p:embeddedFontLst>
    <p:embeddedFont>
      <p:font typeface="Candara"/>
      <p:regular r:id="rId50"/>
      <p:bold r:id="rId51"/>
      <p:italic r:id="rId52"/>
      <p:boldItalic r:id="rId53"/>
    </p:embeddedFont>
    <p:embeddedFont>
      <p:font typeface="Rockwell"/>
      <p:regular r:id="rId54"/>
      <p:bold r:id="rId55"/>
      <p:italic r:id="rId56"/>
      <p:boldItalic r:id="rId57"/>
    </p:embeddedFont>
    <p:embeddedFont>
      <p:font typeface="Museo Sans For Dell"/>
      <p:regular r:id="rId58"/>
      <p:bold r:id="rId59"/>
    </p:embeddedFont>
    <p:embeddedFont>
      <p:font typeface="Museo For Dell"/>
      <p:regular r:id="rId60"/>
      <p:bold r:id="rId61"/>
    </p:embeddedFont>
    <p:embeddedFont>
      <p:font typeface="Trebuchet MS"/>
      <p:regular r:id="rId62"/>
      <p:bold r:id="rId63"/>
      <p:italic r:id="rId64"/>
      <p:boldItalic r:id="rId6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FFFFFF"/>
    <a:srgbClr val="FFFFCC"/>
    <a:srgbClr val="DC5034"/>
    <a:srgbClr val="444444"/>
    <a:srgbClr val="71C6C1"/>
    <a:srgbClr val="71C6EE"/>
    <a:srgbClr val="CE1126"/>
    <a:srgbClr val="CE7534"/>
    <a:srgbClr val="EEEEEE"/>
    <a:srgbClr val="009BBB"/>
  </p:clrMru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664" autoAdjust="0"/>
    <p:restoredTop sz="86842" autoAdjust="0"/>
  </p:normalViewPr>
  <p:slideViewPr>
    <p:cSldViewPr snapToGrid="0">
      <p:cViewPr varScale="1">
        <p:scale>
          <a:sx n="90" d="100"/>
          <a:sy n="90" d="100"/>
        </p:scale>
        <p:origin x="-1000" y="-104"/>
      </p:cViewPr>
      <p:guideLst>
        <p:guide orient="horz" pos="171"/>
        <p:guide orient="horz" pos="782"/>
        <p:guide pos="3739"/>
        <p:guide pos="5458"/>
        <p:guide pos="3880"/>
        <p:guide pos="82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354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4" Type="http://schemas.openxmlformats.org/officeDocument/2006/relationships/slideMaster" Target="slideMasters/slideMaster11.xml"/><Relationship Id="rId15" Type="http://schemas.openxmlformats.org/officeDocument/2006/relationships/slideMaster" Target="slideMasters/slideMaster12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63" Type="http://schemas.openxmlformats.org/officeDocument/2006/relationships/font" Target="fonts/font14.fntdata"/><Relationship Id="rId64" Type="http://schemas.openxmlformats.org/officeDocument/2006/relationships/font" Target="fonts/font15.fntdata"/><Relationship Id="rId65" Type="http://schemas.openxmlformats.org/officeDocument/2006/relationships/font" Target="fonts/font16.fntdata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font" Target="fonts/font1.fntdata"/><Relationship Id="rId51" Type="http://schemas.openxmlformats.org/officeDocument/2006/relationships/font" Target="fonts/font2.fntdata"/><Relationship Id="rId52" Type="http://schemas.openxmlformats.org/officeDocument/2006/relationships/font" Target="fonts/font3.fntdata"/><Relationship Id="rId53" Type="http://schemas.openxmlformats.org/officeDocument/2006/relationships/font" Target="fonts/font4.fntdata"/><Relationship Id="rId54" Type="http://schemas.openxmlformats.org/officeDocument/2006/relationships/font" Target="fonts/font5.fntdata"/><Relationship Id="rId55" Type="http://schemas.openxmlformats.org/officeDocument/2006/relationships/font" Target="fonts/font6.fntdata"/><Relationship Id="rId56" Type="http://schemas.openxmlformats.org/officeDocument/2006/relationships/font" Target="fonts/font7.fntdata"/><Relationship Id="rId57" Type="http://schemas.openxmlformats.org/officeDocument/2006/relationships/font" Target="fonts/font8.fntdata"/><Relationship Id="rId58" Type="http://schemas.openxmlformats.org/officeDocument/2006/relationships/font" Target="fonts/font9.fntdata"/><Relationship Id="rId59" Type="http://schemas.openxmlformats.org/officeDocument/2006/relationships/font" Target="fonts/font10.fntdata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9" Type="http://schemas.openxmlformats.org/officeDocument/2006/relationships/slideMaster" Target="slideMasters/slideMaster6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70" Type="http://schemas.openxmlformats.org/officeDocument/2006/relationships/tableStyles" Target="tableStyles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60" Type="http://schemas.openxmlformats.org/officeDocument/2006/relationships/font" Target="fonts/font11.fntdata"/><Relationship Id="rId61" Type="http://schemas.openxmlformats.org/officeDocument/2006/relationships/font" Target="fonts/font12.fntdata"/><Relationship Id="rId62" Type="http://schemas.openxmlformats.org/officeDocument/2006/relationships/font" Target="fonts/font13.fntdata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33354" cy="4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27" tIns="44615" rIns="89227" bIns="44615" numCol="1" anchor="t" anchorCtr="0" compatLnSpc="1">
            <a:prstTxWarp prst="textNoShape">
              <a:avLst/>
            </a:prstTxWarp>
          </a:bodyPr>
          <a:lstStyle>
            <a:lvl1pPr algn="l" defTabSz="892208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 dirty="0">
              <a:latin typeface="Museo Sans For Dell" pitchFamily="2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5295" y="0"/>
            <a:ext cx="2934913" cy="4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27" tIns="44615" rIns="89227" bIns="44615" numCol="1" anchor="t" anchorCtr="0" compatLnSpc="1">
            <a:prstTxWarp prst="textNoShape">
              <a:avLst/>
            </a:prstTxWarp>
          </a:bodyPr>
          <a:lstStyle>
            <a:lvl1pPr algn="r" defTabSz="892208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 dirty="0">
              <a:latin typeface="Museo Sans For Dell" pitchFamily="2" charset="0"/>
            </a:endParaRP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23301"/>
            <a:ext cx="2933354" cy="52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27" tIns="44615" rIns="89227" bIns="44615" numCol="1" anchor="b" anchorCtr="0" compatLnSpc="1">
            <a:prstTxWarp prst="textNoShape">
              <a:avLst/>
            </a:prstTxWarp>
          </a:bodyPr>
          <a:lstStyle>
            <a:lvl1pPr algn="l" defTabSz="892208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 dirty="0">
              <a:latin typeface="Museo Sans For Dell" pitchFamily="2" charset="0"/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5295" y="8623301"/>
            <a:ext cx="2934913" cy="52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27" tIns="44615" rIns="89227" bIns="44615" numCol="1" anchor="b" anchorCtr="0" compatLnSpc="1">
            <a:prstTxWarp prst="textNoShape">
              <a:avLst/>
            </a:prstTxWarp>
          </a:bodyPr>
          <a:lstStyle>
            <a:lvl1pPr algn="r" defTabSz="892208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C8DF440-AC1E-4EB3-BCAA-2AAB8924A793}" type="slidenum">
              <a:rPr lang="en-US" sz="1000">
                <a:latin typeface="Museo Sans For Dell" pitchFamily="2" charset="0"/>
              </a:rPr>
              <a:pPr>
                <a:defRPr/>
              </a:pPr>
              <a:t>‹#›</a:t>
            </a:fld>
            <a:endParaRPr lang="en-US" sz="1000" dirty="0">
              <a:latin typeface="Museo Sans For Dell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026834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33354" cy="4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27" tIns="44615" rIns="89227" bIns="44615" numCol="1" anchor="t" anchorCtr="0" compatLnSpc="1">
            <a:prstTxWarp prst="textNoShape">
              <a:avLst/>
            </a:prstTxWarp>
          </a:bodyPr>
          <a:lstStyle>
            <a:lvl1pPr algn="l" defTabSz="892208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5295" y="0"/>
            <a:ext cx="2934913" cy="4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27" tIns="44615" rIns="89227" bIns="44615" numCol="1" anchor="t" anchorCtr="0" compatLnSpc="1">
            <a:prstTxWarp prst="textNoShape">
              <a:avLst/>
            </a:prstTxWarp>
          </a:bodyPr>
          <a:lstStyle>
            <a:lvl1pPr algn="r" defTabSz="892208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76275"/>
            <a:ext cx="4614862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010" y="4362190"/>
            <a:ext cx="5042189" cy="406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27" tIns="44615" rIns="89227" bIns="44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23301"/>
            <a:ext cx="2933354" cy="52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27" tIns="44615" rIns="89227" bIns="44615" numCol="1" anchor="b" anchorCtr="0" compatLnSpc="1">
            <a:prstTxWarp prst="textNoShape">
              <a:avLst/>
            </a:prstTxWarp>
          </a:bodyPr>
          <a:lstStyle>
            <a:lvl1pPr algn="l" defTabSz="892208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5295" y="8623301"/>
            <a:ext cx="2934913" cy="52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27" tIns="44615" rIns="89227" bIns="44615" numCol="1" anchor="b" anchorCtr="0" compatLnSpc="1">
            <a:prstTxWarp prst="textNoShape">
              <a:avLst/>
            </a:prstTxWarp>
          </a:bodyPr>
          <a:lstStyle>
            <a:lvl1pPr algn="r" defTabSz="892208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57168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3811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39671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3244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3244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F957C7E-C7E7-40ED-8DBB-CAEED742A383}" type="datetime1">
              <a:rPr lang="en-US" smtClean="0"/>
              <a:pPr/>
              <a:t>7/23/11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8" y="643152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EC21B2A-3096-494E-9123-2989D3AEA58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57918493"/>
      </p:ext>
    </p:extLst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630BBFFE-C5E9-46F1-9426-174141C09A9C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90455491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5EC22BE8-83F9-4C18-8DAB-5390261EDED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77793641"/>
      </p:ext>
    </p:extLst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72DF531-3468-4E88-943B-AD2ADAEBFE57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83740040"/>
      </p:ext>
    </p:extLst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2E81D4E3-FF1C-447C-90A3-895A8C5392F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48799177"/>
      </p:ext>
    </p:extLst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F957C7E-C7E7-40ED-8DBB-CAEED742A383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6986216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BA7141-3D1C-4B71-8E8A-1A5A719C17C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9212518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D0065BE-0657-4A47-90AD-C21C55E16B19}" type="datetime4">
              <a:rPr lang="en-US" smtClean="0"/>
              <a:pPr/>
              <a:t>July 23,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5297" y="6250164"/>
            <a:ext cx="336503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Dell Cloud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2" descr="C:\src\CloudSolutions\crowbar\change-image\dell\openstack_manager\public\images\dell_blue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3">
                    <a14:imgEffect>
                      <a14:backgroundRemoval t="0" b="100000" l="0" r="100000">
                        <a14:foregroundMark x1="33846" y1="23846" x2="50000" y2="70000"/>
                        <a14:foregroundMark x1="73077" y1="33077" x2="56154" y2="65385"/>
                        <a14:foregroundMark x1="55385" y1="82308" x2="85385" y2="30000"/>
                        <a14:foregroundMark x1="75385" y1="22308" x2="51538" y2="16154"/>
                        <a14:foregroundMark x1="45385" y1="22308" x2="29231" y2="33846"/>
                        <a14:foregroundMark x1="23077" y1="26923" x2="20769" y2="54615"/>
                        <a14:foregroundMark x1="27692" y1="66923" x2="54615" y2="75385"/>
                        <a14:foregroundMark x1="69231" y1="71538" x2="87692" y2="53846"/>
                        <a14:foregroundMark x1="87692" y1="41538" x2="65385" y2="73846"/>
                        <a14:foregroundMark x1="78462" y1="76154" x2="19231" y2="78462"/>
                        <a14:foregroundMark x1="16154" y1="38462" x2="16154" y2="76923"/>
                        <a14:foregroundMark x1="18462" y1="40769" x2="4615" y2="55385"/>
                        <a14:backgroundMark x1="3077" y1="13077" x2="16923" y2="0"/>
                        <a14:backgroundMark x1="87692" y1="6154" x2="99231" y2="16923"/>
                        <a14:backgroundMark x1="93846" y1="86154" x2="80769" y2="94615"/>
                        <a14:backgroundMark x1="5385" y1="89231" x2="23077" y2="9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79958" y="6333163"/>
            <a:ext cx="268682" cy="268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20, 2011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5297" y="6250164"/>
            <a:ext cx="336503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Dell Cloud Solutions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2" descr="C:\src\CloudSolutions\crowbar\change-image\dell\openstack_manager\public\images\dell_blue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3">
                    <a14:imgEffect>
                      <a14:backgroundRemoval t="0" b="100000" l="0" r="100000">
                        <a14:foregroundMark x1="33846" y1="23846" x2="50000" y2="70000"/>
                        <a14:foregroundMark x1="73077" y1="33077" x2="56154" y2="65385"/>
                        <a14:foregroundMark x1="55385" y1="82308" x2="85385" y2="30000"/>
                        <a14:foregroundMark x1="75385" y1="22308" x2="51538" y2="16154"/>
                        <a14:foregroundMark x1="45385" y1="22308" x2="29231" y2="33846"/>
                        <a14:foregroundMark x1="23077" y1="26923" x2="20769" y2="54615"/>
                        <a14:foregroundMark x1="27692" y1="66923" x2="54615" y2="75385"/>
                        <a14:foregroundMark x1="69231" y1="71538" x2="87692" y2="53846"/>
                        <a14:foregroundMark x1="87692" y1="41538" x2="65385" y2="73846"/>
                        <a14:foregroundMark x1="78462" y1="76154" x2="19231" y2="78462"/>
                        <a14:foregroundMark x1="16154" y1="38462" x2="16154" y2="76923"/>
                        <a14:foregroundMark x1="18462" y1="40769" x2="4615" y2="55385"/>
                        <a14:backgroundMark x1="3077" y1="13077" x2="16923" y2="0"/>
                        <a14:backgroundMark x1="87692" y1="6154" x2="99231" y2="16923"/>
                        <a14:backgroundMark x1="93846" y1="86154" x2="80769" y2="94615"/>
                        <a14:backgroundMark x1="5385" y1="89231" x2="23077" y2="9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79958" y="6333163"/>
            <a:ext cx="268682" cy="268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BA7141-3D1C-4B71-8E8A-1A5A719C17C1}" type="datetime1">
              <a:rPr lang="en-US" smtClean="0"/>
              <a:pPr/>
              <a:t>7/23/11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496D0BA0-97A1-4BC8-8CF3-B745440C6559}" type="datetime1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496D0BA0-97A1-4BC8-8CF3-B745440C6559}" type="datetime1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20, 2011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5297" y="6250164"/>
            <a:ext cx="336503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Dell Cloud Solutions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C:\src\CloudSolutions\crowbar\change-image\dell\openstack_manager\public\images\dell_blue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3">
                    <a14:imgEffect>
                      <a14:backgroundRemoval t="0" b="100000" l="0" r="100000">
                        <a14:foregroundMark x1="33846" y1="23846" x2="50000" y2="70000"/>
                        <a14:foregroundMark x1="73077" y1="33077" x2="56154" y2="65385"/>
                        <a14:foregroundMark x1="55385" y1="82308" x2="85385" y2="30000"/>
                        <a14:foregroundMark x1="75385" y1="22308" x2="51538" y2="16154"/>
                        <a14:foregroundMark x1="45385" y1="22308" x2="29231" y2="33846"/>
                        <a14:foregroundMark x1="23077" y1="26923" x2="20769" y2="54615"/>
                        <a14:foregroundMark x1="27692" y1="66923" x2="54615" y2="75385"/>
                        <a14:foregroundMark x1="69231" y1="71538" x2="87692" y2="53846"/>
                        <a14:foregroundMark x1="87692" y1="41538" x2="65385" y2="73846"/>
                        <a14:foregroundMark x1="78462" y1="76154" x2="19231" y2="78462"/>
                        <a14:foregroundMark x1="16154" y1="38462" x2="16154" y2="76923"/>
                        <a14:foregroundMark x1="18462" y1="40769" x2="4615" y2="55385"/>
                        <a14:backgroundMark x1="3077" y1="13077" x2="16923" y2="0"/>
                        <a14:backgroundMark x1="87692" y1="6154" x2="99231" y2="16923"/>
                        <a14:backgroundMark x1="93846" y1="86154" x2="80769" y2="94615"/>
                        <a14:backgroundMark x1="5385" y1="89231" x2="23077" y2="9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79958" y="6333163"/>
            <a:ext cx="268682" cy="268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630BBFFE-C5E9-46F1-9426-174141C09A9C}" type="datetime1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496D0BA0-97A1-4BC8-8CF3-B745440C6559}" type="datetime1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496D0BA0-97A1-4BC8-8CF3-B745440C6559}" type="datetime1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496D0BA0-97A1-4BC8-8CF3-B745440C6559}" type="datetime1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496D0BA0-97A1-4BC8-8CF3-B745440C6559}" type="datetime1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74890898"/>
      </p:ext>
    </p:extLst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4754880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A5ED237-BA49-494A-B3B3-DDC72CDA5986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39651884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8" y="182880"/>
            <a:ext cx="8385048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72300" y="6550025"/>
            <a:ext cx="2133600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C4A92-8119-4661-93AA-2E67A819B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DELL CONFIDENTIAL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4"/>
            <a:ext cx="4023360" cy="4890435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5"/>
            <a:ext cx="4023360" cy="4890434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1BD0CCE-4CF1-4416-AC93-D16C31AA61FF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312881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70916"/>
            <a:ext cx="8262938" cy="1894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718DB286-FF79-4BB2-AAE8-04B104D0A73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63881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8" y="643152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EC21B2A-3096-494E-9123-2989D3AEA58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58848065"/>
      </p:ext>
    </p:extLst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630BBFFE-C5E9-46F1-9426-174141C09A9C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00607214"/>
      </p:ext>
    </p:extLst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5EC22BE8-83F9-4C18-8DAB-5390261EDED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316528436"/>
      </p:ext>
    </p:extLst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72DF531-3468-4E88-943B-AD2ADAEBFE57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61338042"/>
      </p:ext>
    </p:extLst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2E81D4E3-FF1C-447C-90A3-895A8C5392F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63456907"/>
      </p:ext>
    </p:extLst>
  </p:cSld>
  <p:clrMapOvr>
    <a:masterClrMapping/>
  </p:clrMapOvr>
  <p:transition spd="med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F957C7E-C7E7-40ED-8DBB-CAEED742A383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546516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BA7141-3D1C-4B71-8E8A-1A5A719C17C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788260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61082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ction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8" name="Picture 17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99482B3-49BE-4739-9B0D-BB895DB7BF23}" type="datetime1">
              <a:rPr lang="en-US" smtClean="0"/>
              <a:pPr/>
              <a:t>7/23/11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_and_Content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710" y="1215482"/>
            <a:ext cx="8229600" cy="4925341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2000">
                <a:solidFill>
                  <a:schemeClr val="tx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Museo For Dell 300" pitchFamily="50" charset="0"/>
              <a:buChar char="–"/>
              <a:defRPr sz="180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60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400">
                <a:solidFill>
                  <a:schemeClr val="tx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200">
                <a:solidFill>
                  <a:schemeClr val="tx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22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pic>
        <p:nvPicPr>
          <p:cNvPr id="10" name="Picture 9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8B27914F-C898-4076-B98B-C94F91F6A3C7}" type="datetime1">
              <a:rPr lang="en-US" smtClean="0"/>
              <a:pPr/>
              <a:t>7/23/11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Only &amp; Background Image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22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pic>
        <p:nvPicPr>
          <p:cNvPr id="10" name="Picture 9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F31C0A23-4E9A-4B27-B9D5-98817EA1812E}" type="datetime1">
              <a:rPr lang="en-US" smtClean="0"/>
              <a:pPr/>
              <a:t>7/23/11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_Slide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380999" y="1781175"/>
            <a:ext cx="8311513" cy="3295650"/>
            <a:chOff x="280033" y="1781175"/>
            <a:chExt cx="8412480" cy="32956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0033" y="178117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0033" y="507682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9" descr="whit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77195" y="2681959"/>
            <a:ext cx="1371487" cy="13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21"/>
          <p:cNvSpPr>
            <a:spLocks noGrp="1"/>
          </p:cNvSpPr>
          <p:nvPr>
            <p:ph type="ctrTitle"/>
          </p:nvPr>
        </p:nvSpPr>
        <p:spPr>
          <a:xfrm>
            <a:off x="43815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subTitle" idx="1"/>
          </p:nvPr>
        </p:nvSpPr>
        <p:spPr>
          <a:xfrm>
            <a:off x="447674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tx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ABDE2C-AD38-4CC9-B4D3-51949B5041AF}" type="datetime1">
              <a:rPr lang="en-US" smtClean="0"/>
              <a:pPr/>
              <a:t>7/23/11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6"/>
            <a:ext cx="4023360" cy="288452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tx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6"/>
            <a:ext cx="4023360" cy="288452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tx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48615"/>
            <a:ext cx="8262938" cy="1917234"/>
          </a:xfrm>
        </p:spPr>
        <p:txBody>
          <a:bodyPr/>
          <a:lstStyle>
            <a:lvl3pPr>
              <a:spcBef>
                <a:spcPts val="100"/>
              </a:spcBef>
              <a:spcAft>
                <a:spcPts val="100"/>
              </a:spcAft>
              <a:defRPr/>
            </a:lvl3pPr>
            <a:lvl4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400">
                <a:solidFill>
                  <a:schemeClr val="tx2"/>
                </a:solidFill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C3CAA833-9901-410F-B9CF-BBA15AA951B6}" type="datetime1">
              <a:rPr lang="en-US" smtClean="0"/>
              <a:pPr/>
              <a:t>7/23/11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86960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4754880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A5ED237-BA49-494A-B3B3-DDC72CDA5986}" type="datetime1">
              <a:rPr lang="en-US" smtClean="0"/>
              <a:pPr/>
              <a:t>7/23/11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4754880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A5ED237-BA49-494A-B3B3-DDC72CDA5986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4"/>
            <a:ext cx="4023360" cy="4890435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5"/>
            <a:ext cx="4023360" cy="4890434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1BD0CCE-4CF1-4416-AC93-D16C31AA61FF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70916"/>
            <a:ext cx="8262938" cy="1894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718DB286-FF79-4BB2-AAE8-04B104D0A73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47840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8" y="643152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EC21B2A-3096-494E-9123-2989D3AEA58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630BBFFE-C5E9-46F1-9426-174141C09A9C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5EC22BE8-83F9-4C18-8DAB-5390261EDED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72DF531-3468-4E88-943B-AD2ADAEBFE57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2E81D4E3-FF1C-447C-90A3-895A8C5392F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F957C7E-C7E7-40ED-8DBB-CAEED742A383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BA7141-3D1C-4B71-8E8A-1A5A719C17C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4"/>
            <a:ext cx="4023360" cy="4890435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5"/>
            <a:ext cx="4023360" cy="4890434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1BD0CCE-4CF1-4416-AC93-D16C31AA61FF}" type="datetime1">
              <a:rPr lang="en-US" smtClean="0"/>
              <a:pPr/>
              <a:t>7/23/11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4754880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A5ED237-BA49-494A-B3B3-DDC72CDA5986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4"/>
            <a:ext cx="4023360" cy="4890435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5"/>
            <a:ext cx="4023360" cy="4890434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1BD0CCE-4CF1-4416-AC93-D16C31AA61FF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70916"/>
            <a:ext cx="8262938" cy="1894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718DB286-FF79-4BB2-AAE8-04B104D0A73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47840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8" y="643152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EC21B2A-3096-494E-9123-2989D3AEA58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630BBFFE-C5E9-46F1-9426-174141C09A9C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5EC22BE8-83F9-4C18-8DAB-5390261EDED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72DF531-3468-4E88-943B-AD2ADAEBFE57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2E81D4E3-FF1C-447C-90A3-895A8C5392F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F957C7E-C7E7-40ED-8DBB-CAEED742A383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70916"/>
            <a:ext cx="8262938" cy="1894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718DB286-FF79-4BB2-AAE8-04B104D0A731}" type="datetime1">
              <a:rPr lang="en-US" smtClean="0"/>
              <a:pPr/>
              <a:t>7/23/11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47840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BA7141-3D1C-4B71-8E8A-1A5A719C17C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4754880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A5ED237-BA49-494A-B3B3-DDC72CDA5986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4"/>
            <a:ext cx="4023360" cy="4890435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5"/>
            <a:ext cx="4023360" cy="4890434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1BD0CCE-4CF1-4416-AC93-D16C31AA61FF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70916"/>
            <a:ext cx="8262938" cy="1894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718DB286-FF79-4BB2-AAE8-04B104D0A73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47840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8" y="643152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EC21B2A-3096-494E-9123-2989D3AEA58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630BBFFE-C5E9-46F1-9426-174141C09A9C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5EC22BE8-83F9-4C18-8DAB-5390261EDED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72DF531-3468-4E88-943B-AD2ADAEBFE57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2E81D4E3-FF1C-447C-90A3-895A8C5392F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8" y="643152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EC21B2A-3096-494E-9123-2989D3AEA588}" type="datetime1">
              <a:rPr lang="en-US" smtClean="0"/>
              <a:pPr/>
              <a:t>7/23/11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F957C7E-C7E7-40ED-8DBB-CAEED742A383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BA7141-3D1C-4B71-8E8A-1A5A719C17C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4754880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A5ED237-BA49-494A-B3B3-DDC72CDA5986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4"/>
            <a:ext cx="4023360" cy="4890435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5"/>
            <a:ext cx="4023360" cy="4890434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1BD0CCE-4CF1-4416-AC93-D16C31AA61FF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70916"/>
            <a:ext cx="8262938" cy="1894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718DB286-FF79-4BB2-AAE8-04B104D0A73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47840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8" y="643152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EC21B2A-3096-494E-9123-2989D3AEA58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630BBFFE-C5E9-46F1-9426-174141C09A9C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5EC22BE8-83F9-4C18-8DAB-5390261EDED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72DF531-3468-4E88-943B-AD2ADAEBFE57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630BBFFE-C5E9-46F1-9426-174141C09A9C}" type="datetime1">
              <a:rPr lang="en-US" smtClean="0"/>
              <a:pPr/>
              <a:t>7/23/11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2E81D4E3-FF1C-447C-90A3-895A8C5392F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F957C7E-C7E7-40ED-8DBB-CAEED742A383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BA7141-3D1C-4B71-8E8A-1A5A719C17C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4754880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A5ED237-BA49-494A-B3B3-DDC72CDA5986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4"/>
            <a:ext cx="4023360" cy="4890435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5"/>
            <a:ext cx="4023360" cy="4890434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1BD0CCE-4CF1-4416-AC93-D16C31AA61FF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70916"/>
            <a:ext cx="8262938" cy="18949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718DB286-FF79-4BB2-AAE8-04B104D0A73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47840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8" y="643152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EC21B2A-3096-494E-9123-2989D3AEA58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630BBFFE-C5E9-46F1-9426-174141C09A9C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5EC22BE8-83F9-4C18-8DAB-5390261EDED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5EC22BE8-83F9-4C18-8DAB-5390261EDED8}" type="datetime1">
              <a:rPr lang="en-US" smtClean="0"/>
              <a:pPr/>
              <a:t>7/23/11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72DF531-3468-4E88-943B-AD2ADAEBFE57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2E81D4E3-FF1C-447C-90A3-895A8C5392F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F957C7E-C7E7-40ED-8DBB-CAEED742A383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BA7141-3D1C-4B71-8E8A-1A5A719C17C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4754880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A5ED237-BA49-494A-B3B3-DDC72CDA5986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4"/>
            <a:ext cx="4023360" cy="4890435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5"/>
            <a:ext cx="4023360" cy="4890434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1BD0CCE-4CF1-4416-AC93-D16C31AA61FF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70916"/>
            <a:ext cx="8262938" cy="18949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718DB286-FF79-4BB2-AAE8-04B104D0A73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47840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8" y="643152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EC21B2A-3096-494E-9123-2989D3AEA58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630BBFFE-C5E9-46F1-9426-174141C09A9C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72DF531-3468-4E88-943B-AD2ADAEBFE57}" type="datetime1">
              <a:rPr lang="en-US" smtClean="0"/>
              <a:pPr/>
              <a:t>7/23/11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5EC22BE8-83F9-4C18-8DAB-5390261EDED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72DF531-3468-4E88-943B-AD2ADAEBFE57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2E81D4E3-FF1C-447C-90A3-895A8C5392F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F957C7E-C7E7-40ED-8DBB-CAEED742A383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BA7141-3D1C-4B71-8E8A-1A5A719C17C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4754880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A5ED237-BA49-494A-B3B3-DDC72CDA5986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4"/>
            <a:ext cx="4023360" cy="4890435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5"/>
            <a:ext cx="4023360" cy="4890434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1BD0CCE-4CF1-4416-AC93-D16C31AA61FF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70916"/>
            <a:ext cx="8262938" cy="1894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718DB286-FF79-4BB2-AAE8-04B104D0A73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47840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8" y="643152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EC21B2A-3096-494E-9123-2989D3AEA58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2E81D4E3-FF1C-447C-90A3-895A8C5392F1}" type="datetime1">
              <a:rPr lang="en-US" smtClean="0"/>
              <a:pPr/>
              <a:t>7/23/11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630BBFFE-C5E9-46F1-9426-174141C09A9C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5EC22BE8-83F9-4C18-8DAB-5390261EDED8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72DF531-3468-4E88-943B-AD2ADAEBFE57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2E81D4E3-FF1C-447C-90A3-895A8C5392F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F957C7E-C7E7-40ED-8DBB-CAEED742A383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BA7141-3D1C-4B71-8E8A-1A5A719C17C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06602057"/>
      </p:ext>
    </p:extLst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4754880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A5ED237-BA49-494A-B3B3-DDC72CDA5986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21620417"/>
      </p:ext>
    </p:extLst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4"/>
            <a:ext cx="4023360" cy="4890435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5"/>
            <a:ext cx="4023360" cy="4890434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1BD0CCE-4CF1-4416-AC93-D16C31AA61FF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996880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70916"/>
            <a:ext cx="8262938" cy="1894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718DB286-FF79-4BB2-AAE8-04B104D0A731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561981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3" Type="http://schemas.openxmlformats.org/officeDocument/2006/relationships/image" Target="../media/image6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 bwMode="black">
          <a:xfrm>
            <a:off x="5350331" y="6434985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rPr>
              <a:t>Global Marketing</a:t>
            </a:r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896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496D0BA0-97A1-4BC8-8CF3-B745440C6559}" type="datetime1">
              <a:rPr lang="en-US" smtClean="0"/>
              <a:pPr/>
              <a:t>7/23/11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91" r:id="rId4"/>
    <p:sldLayoutId id="2147483877" r:id="rId5"/>
    <p:sldLayoutId id="2147483879" r:id="rId6"/>
    <p:sldLayoutId id="2147483880" r:id="rId7"/>
    <p:sldLayoutId id="2147483881" r:id="rId8"/>
    <p:sldLayoutId id="2147483882" r:id="rId9"/>
    <p:sldLayoutId id="2147483884" r:id="rId10"/>
    <p:sldLayoutId id="2147483885" r:id="rId11"/>
    <p:sldLayoutId id="2147483978" r:id="rId12"/>
    <p:sldLayoutId id="2147483980" r:id="rId13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 bwMode="black">
          <a:xfrm>
            <a:off x="5350331" y="6434985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 smtClean="0">
                <a:solidFill>
                  <a:srgbClr val="000000">
                    <a:lumMod val="60000"/>
                    <a:lumOff val="40000"/>
                  </a:srgbClr>
                </a:solidFill>
                <a:latin typeface="Museo Sans For Dell" pitchFamily="2" charset="0"/>
                <a:cs typeface="Arial" pitchFamily="34" charset="0"/>
              </a:rPr>
              <a:t>Next Generation Compute Solutions</a:t>
            </a:r>
            <a:endParaRPr lang="en-US" sz="1000" dirty="0">
              <a:solidFill>
                <a:srgbClr val="000000">
                  <a:lumMod val="60000"/>
                  <a:lumOff val="40000"/>
                </a:srgbClr>
              </a:solidFill>
              <a:latin typeface="Museo Sans For Dell" pitchFamily="2" charset="0"/>
              <a:cs typeface="Arial" pitchFamily="34" charset="0"/>
            </a:endParaRPr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  <a:cs typeface="Arial" pitchFamily="34" charset="0"/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  <a:cs typeface="Arial" pitchFamily="34" charset="0"/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896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496D0BA0-97A1-4BC8-8CF3-B745440C6559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755986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333163"/>
            <a:ext cx="3544492" cy="282126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297" y="6333163"/>
            <a:ext cx="3365032" cy="282126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333162"/>
            <a:ext cx="1161826" cy="282126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" descr="C:\src\CloudSolutions\crowbar\change-image\dell\openstack_manager\public\images\dell_blue_log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14">
                    <a14:imgEffect>
                      <a14:backgroundRemoval t="0" b="100000" l="0" r="100000">
                        <a14:foregroundMark x1="33846" y1="23846" x2="50000" y2="70000"/>
                        <a14:foregroundMark x1="73077" y1="33077" x2="56154" y2="65385"/>
                        <a14:foregroundMark x1="55385" y1="82308" x2="85385" y2="30000"/>
                        <a14:foregroundMark x1="75385" y1="22308" x2="51538" y2="16154"/>
                        <a14:foregroundMark x1="45385" y1="22308" x2="29231" y2="33846"/>
                        <a14:foregroundMark x1="23077" y1="26923" x2="20769" y2="54615"/>
                        <a14:foregroundMark x1="27692" y1="66923" x2="54615" y2="75385"/>
                        <a14:foregroundMark x1="69231" y1="71538" x2="87692" y2="53846"/>
                        <a14:foregroundMark x1="87692" y1="41538" x2="65385" y2="73846"/>
                        <a14:foregroundMark x1="78462" y1="76154" x2="19231" y2="78462"/>
                        <a14:foregroundMark x1="16154" y1="38462" x2="16154" y2="76923"/>
                        <a14:foregroundMark x1="18462" y1="40769" x2="4615" y2="55385"/>
                        <a14:backgroundMark x1="3077" y1="13077" x2="16923" y2="0"/>
                        <a14:backgroundMark x1="87692" y1="6154" x2="99231" y2="16923"/>
                        <a14:backgroundMark x1="93846" y1="86154" x2="80769" y2="94615"/>
                        <a14:backgroundMark x1="5385" y1="89231" x2="23077" y2="9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79958" y="6333163"/>
            <a:ext cx="268682" cy="268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 bwMode="black">
          <a:xfrm>
            <a:off x="5350331" y="6434985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 smtClean="0">
                <a:solidFill>
                  <a:srgbClr val="000000">
                    <a:lumMod val="60000"/>
                    <a:lumOff val="40000"/>
                  </a:srgbClr>
                </a:solidFill>
                <a:latin typeface="Museo Sans For Dell" pitchFamily="2" charset="0"/>
                <a:cs typeface="Arial" pitchFamily="34" charset="0"/>
              </a:rPr>
              <a:t>Next Generation Compute Solutions</a:t>
            </a:r>
            <a:endParaRPr lang="en-US" sz="1000" dirty="0">
              <a:solidFill>
                <a:srgbClr val="000000">
                  <a:lumMod val="60000"/>
                  <a:lumOff val="40000"/>
                </a:srgbClr>
              </a:solidFill>
              <a:latin typeface="Museo Sans For Dell" pitchFamily="2" charset="0"/>
              <a:cs typeface="Arial" pitchFamily="34" charset="0"/>
            </a:endParaRPr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  <a:cs typeface="Arial" pitchFamily="34" charset="0"/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  <a:cs typeface="Arial" pitchFamily="34" charset="0"/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896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496D0BA0-97A1-4BC8-8CF3-B745440C6559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19677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25904" y="250411"/>
            <a:ext cx="8239125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38710" y="1215483"/>
            <a:ext cx="8239125" cy="493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dell_white_logo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10" name="TextBox 3"/>
          <p:cNvSpPr txBox="1"/>
          <p:nvPr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9FA7D95-E4BA-40E3-94B2-138BB5311E46}" type="datetime1">
              <a:rPr lang="en-US" smtClean="0"/>
              <a:pPr/>
              <a:t>7/23/11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2" r:id="rId5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tx2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Font typeface="Arial" pitchFamily="34" charset="0"/>
        <a:buChar char="•"/>
        <a:defRPr sz="2000">
          <a:solidFill>
            <a:schemeClr val="tx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SzPct val="100000"/>
        <a:buFont typeface="Museo Sans For Dell" pitchFamily="2" charset="0"/>
        <a:buChar char="–"/>
        <a:defRPr sz="1800" baseline="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Font typeface="Museo Sans For Dell" pitchFamily="2" charset="0"/>
        <a:buChar char="›"/>
        <a:defRPr sz="160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 bwMode="black">
          <a:xfrm>
            <a:off x="5350331" y="6434985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>
                <a:solidFill>
                  <a:srgbClr val="000000">
                    <a:lumMod val="60000"/>
                    <a:lumOff val="40000"/>
                  </a:srgbClr>
                </a:solidFill>
                <a:latin typeface="Museo Sans For Dell" pitchFamily="2" charset="0"/>
                <a:cs typeface="Arial" pitchFamily="34" charset="0"/>
              </a:rPr>
              <a:t>Global Marketing</a:t>
            </a:r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  <a:cs typeface="Arial" pitchFamily="34" charset="0"/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  <a:cs typeface="Arial" pitchFamily="34" charset="0"/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896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496D0BA0-97A1-4BC8-8CF3-B745440C6559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 bwMode="black">
          <a:xfrm>
            <a:off x="5350331" y="6434985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>
                <a:solidFill>
                  <a:srgbClr val="000000">
                    <a:lumMod val="60000"/>
                    <a:lumOff val="40000"/>
                  </a:srgbClr>
                </a:solidFill>
                <a:latin typeface="Museo Sans For Dell" pitchFamily="2" charset="0"/>
                <a:cs typeface="Arial" pitchFamily="34" charset="0"/>
              </a:rPr>
              <a:t>Global Marketing</a:t>
            </a:r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  <a:cs typeface="Arial" pitchFamily="34" charset="0"/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  <a:cs typeface="Arial" pitchFamily="34" charset="0"/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896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496D0BA0-97A1-4BC8-8CF3-B745440C6559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 bwMode="black">
          <a:xfrm>
            <a:off x="5350331" y="6434985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>
                <a:solidFill>
                  <a:srgbClr val="000000">
                    <a:lumMod val="60000"/>
                    <a:lumOff val="40000"/>
                  </a:srgbClr>
                </a:solidFill>
                <a:latin typeface="Museo Sans For Dell" pitchFamily="2" charset="0"/>
                <a:cs typeface="Arial" pitchFamily="34" charset="0"/>
              </a:rPr>
              <a:t>Global Marketing</a:t>
            </a:r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  <a:cs typeface="Arial" pitchFamily="34" charset="0"/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  <a:cs typeface="Arial" pitchFamily="34" charset="0"/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896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496D0BA0-97A1-4BC8-8CF3-B745440C6559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 bwMode="black">
          <a:xfrm>
            <a:off x="5350331" y="6434985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>
                <a:solidFill>
                  <a:srgbClr val="000000">
                    <a:lumMod val="60000"/>
                    <a:lumOff val="40000"/>
                  </a:srgbClr>
                </a:solidFill>
                <a:latin typeface="Museo Sans For Dell" pitchFamily="2" charset="0"/>
                <a:cs typeface="Arial" pitchFamily="34" charset="0"/>
              </a:rPr>
              <a:t>Global Marketing</a:t>
            </a:r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  <a:cs typeface="Arial" pitchFamily="34" charset="0"/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  <a:cs typeface="Arial" pitchFamily="34" charset="0"/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896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496D0BA0-97A1-4BC8-8CF3-B745440C6559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  <a:cs typeface="Arial" pitchFamily="34" charset="0"/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  <a:cs typeface="Arial" pitchFamily="34" charset="0"/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896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496D0BA0-97A1-4BC8-8CF3-B745440C6559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  <a:cs typeface="Arial" pitchFamily="34" charset="0"/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  <a:cs typeface="Arial" pitchFamily="34" charset="0"/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896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496D0BA0-97A1-4BC8-8CF3-B745440C6559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 bwMode="black">
          <a:xfrm>
            <a:off x="5350331" y="6434985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>
                <a:solidFill>
                  <a:srgbClr val="000000">
                    <a:lumMod val="60000"/>
                    <a:lumOff val="40000"/>
                  </a:srgbClr>
                </a:solidFill>
                <a:latin typeface="Museo Sans For Dell" pitchFamily="2" charset="0"/>
              </a:rPr>
              <a:t>Global Marketing</a:t>
            </a:r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896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496D0BA0-97A1-4BC8-8CF3-B745440C6559}" type="datetime1">
              <a:rPr lang="en-US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7/23/11</a:t>
            </a:fld>
            <a:endParaRPr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image" Target="../media/image7.png"/><Relationship Id="rId3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3.wdp"/><Relationship Id="rId5" Type="http://schemas.openxmlformats.org/officeDocument/2006/relationships/image" Target="../media/image7.png"/><Relationship Id="rId6" Type="http://schemas.microsoft.com/office/2007/relationships/hdphoto" Target="../media/hdphoto2.wdp"/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5.png"/><Relationship Id="rId5" Type="http://schemas.microsoft.com/office/2007/relationships/hdphoto" Target="../media/hdphoto5.wdp"/><Relationship Id="rId1" Type="http://schemas.openxmlformats.org/officeDocument/2006/relationships/slideLayout" Target="../slideLayouts/slideLayout109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17.png"/><Relationship Id="rId5" Type="http://schemas.microsoft.com/office/2007/relationships/hdphoto" Target="../media/hdphoto7.wdp"/><Relationship Id="rId1" Type="http://schemas.openxmlformats.org/officeDocument/2006/relationships/slideLayout" Target="../slideLayouts/slideLayout11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hyperlink" Target="http://ken.pepple.info/" TargetMode="Externa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8.wdp"/><Relationship Id="rId1" Type="http://schemas.openxmlformats.org/officeDocument/2006/relationships/slideLayout" Target="../slideLayouts/slideLayout113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image" Target="../media/image7.pn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325" y="2944705"/>
            <a:ext cx="5962650" cy="1006685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Prying </a:t>
            </a:r>
            <a:r>
              <a:rPr lang="en-US" sz="4000" dirty="0" smtClean="0">
                <a:solidFill>
                  <a:schemeClr val="bg1"/>
                </a:solidFill>
              </a:rPr>
              <a:t>the Cloud Open: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Dell </a:t>
            </a:r>
            <a:r>
              <a:rPr lang="en-US" sz="4000" dirty="0">
                <a:solidFill>
                  <a:schemeClr val="bg1"/>
                </a:solidFill>
              </a:rPr>
              <a:t>Crowbar </a:t>
            </a:r>
            <a:r>
              <a:rPr lang="en-US" sz="4000" dirty="0" smtClean="0">
                <a:solidFill>
                  <a:schemeClr val="bg1"/>
                </a:solidFill>
              </a:rPr>
              <a:t>&amp; OpenStack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590"/>
            <a:ext cx="5953125" cy="800101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Rob Hirschfeld (@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</a:rPr>
              <a:t>z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ehicle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), Principal Cloud Architect</a:t>
            </a:r>
          </a:p>
          <a:p>
            <a:pPr algn="l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Joseph B. George (@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jbgeorge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), Senior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Cloud Strategist</a:t>
            </a:r>
          </a:p>
          <a:p>
            <a:pPr algn="l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July 2011, OSCON</a:t>
            </a:r>
          </a:p>
        </p:txBody>
      </p:sp>
      <p:pic>
        <p:nvPicPr>
          <p:cNvPr id="4" name="Picture 2" descr="C:\src\CloudSolutions\crowbar\change-image\dell\openstack_manager\public\images\dell_blue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3">
                    <a14:imgEffect>
                      <a14:backgroundRemoval t="0" b="100000" l="0" r="100000">
                        <a14:foregroundMark x1="33846" y1="23846" x2="50000" y2="70000"/>
                        <a14:foregroundMark x1="73077" y1="33077" x2="56154" y2="65385"/>
                        <a14:foregroundMark x1="55385" y1="82308" x2="85385" y2="30000"/>
                        <a14:foregroundMark x1="75385" y1="22308" x2="51538" y2="16154"/>
                        <a14:foregroundMark x1="45385" y1="22308" x2="29231" y2="33846"/>
                        <a14:foregroundMark x1="23077" y1="26923" x2="20769" y2="54615"/>
                        <a14:foregroundMark x1="27692" y1="66923" x2="54615" y2="75385"/>
                        <a14:foregroundMark x1="69231" y1="71538" x2="87692" y2="53846"/>
                        <a14:foregroundMark x1="87692" y1="41538" x2="65385" y2="73846"/>
                        <a14:foregroundMark x1="78462" y1="76154" x2="19231" y2="78462"/>
                        <a14:foregroundMark x1="16154" y1="38462" x2="16154" y2="76923"/>
                        <a14:foregroundMark x1="18462" y1="40769" x2="4615" y2="55385"/>
                        <a14:backgroundMark x1="3077" y1="13077" x2="16923" y2="0"/>
                        <a14:backgroundMark x1="87692" y1="6154" x2="99231" y2="16923"/>
                        <a14:backgroundMark x1="93846" y1="86154" x2="80769" y2="94615"/>
                        <a14:backgroundMark x1="5385" y1="89231" x2="23077" y2="9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825137" y="2264595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an OpenStack Cloud</a:t>
            </a:r>
            <a:endParaRPr 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708438" y="4590894"/>
            <a:ext cx="2544901" cy="1213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233339" y="3681668"/>
            <a:ext cx="2544901" cy="1213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336380" y="3251188"/>
            <a:ext cx="2387798" cy="2345922"/>
            <a:chOff x="4152715" y="485183"/>
            <a:chExt cx="4684313" cy="4602160"/>
          </a:xfrm>
        </p:grpSpPr>
        <p:sp>
          <p:nvSpPr>
            <p:cNvPr id="14" name="Pie 13"/>
            <p:cNvSpPr/>
            <p:nvPr/>
          </p:nvSpPr>
          <p:spPr>
            <a:xfrm rot="16200000">
              <a:off x="4152715" y="667743"/>
              <a:ext cx="4419600" cy="4419600"/>
            </a:xfrm>
            <a:prstGeom prst="pie">
              <a:avLst>
                <a:gd name="adj1" fmla="val 10800000"/>
                <a:gd name="adj2" fmla="val 16200000"/>
              </a:avLst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/>
                  <a:ea typeface="+mn-ea"/>
                  <a:cs typeface="+mn-cs"/>
                </a:rPr>
                <a:t> HW</a:t>
              </a:r>
            </a:p>
          </p:txBody>
        </p:sp>
        <p:sp>
          <p:nvSpPr>
            <p:cNvPr id="15" name="Pie 14"/>
            <p:cNvSpPr/>
            <p:nvPr/>
          </p:nvSpPr>
          <p:spPr>
            <a:xfrm>
              <a:off x="4168706" y="485183"/>
              <a:ext cx="4419600" cy="4419600"/>
            </a:xfrm>
            <a:prstGeom prst="pie">
              <a:avLst>
                <a:gd name="adj1" fmla="val 10823914"/>
                <a:gd name="adj2" fmla="val 16200000"/>
              </a:avLst>
            </a:prstGeom>
            <a:solidFill>
              <a:srgbClr val="FF0000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/>
                  <a:ea typeface="+mn-ea"/>
                  <a:cs typeface="+mn-cs"/>
                </a:rPr>
                <a:t>SW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  <p:sp>
          <p:nvSpPr>
            <p:cNvPr id="16" name="Pie 15"/>
            <p:cNvSpPr/>
            <p:nvPr/>
          </p:nvSpPr>
          <p:spPr>
            <a:xfrm>
              <a:off x="4269374" y="509648"/>
              <a:ext cx="4567654" cy="4567656"/>
            </a:xfrm>
            <a:prstGeom prst="pie">
              <a:avLst>
                <a:gd name="adj1" fmla="val 16250942"/>
                <a:gd name="adj2" fmla="val 5361227"/>
              </a:avLst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/>
                  <a:ea typeface="+mn-ea"/>
                  <a:cs typeface="+mn-cs"/>
                </a:rPr>
                <a:t> OPS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030" y="2874950"/>
            <a:ext cx="20383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823124" y="3026404"/>
            <a:ext cx="2165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Operations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23123" y="5078926"/>
            <a:ext cx="2165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Expertise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57613" y="5088552"/>
            <a:ext cx="2165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Resources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619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e 23"/>
          <p:cNvSpPr/>
          <p:nvPr/>
        </p:nvSpPr>
        <p:spPr>
          <a:xfrm>
            <a:off x="3395847" y="3393776"/>
            <a:ext cx="2485642" cy="2371757"/>
          </a:xfrm>
          <a:prstGeom prst="pie">
            <a:avLst>
              <a:gd name="adj1" fmla="val 21538268"/>
              <a:gd name="adj2" fmla="val 5361227"/>
            </a:avLst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rPr>
              <a:t> OPS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3" name="Pie 22"/>
          <p:cNvSpPr/>
          <p:nvPr/>
        </p:nvSpPr>
        <p:spPr>
          <a:xfrm rot="5400000">
            <a:off x="3324140" y="3214123"/>
            <a:ext cx="2642366" cy="2498954"/>
          </a:xfrm>
          <a:prstGeom prst="pie">
            <a:avLst>
              <a:gd name="adj1" fmla="val 10823914"/>
              <a:gd name="adj2" fmla="val 16200000"/>
            </a:avLst>
          </a:prstGeom>
          <a:solidFill>
            <a:srgbClr val="FF0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rPr>
              <a:t>SW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Dell OpenStack Cloud Solution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708438" y="4590894"/>
            <a:ext cx="2544901" cy="1213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336380" y="3251188"/>
            <a:ext cx="2387798" cy="2345922"/>
            <a:chOff x="4152715" y="485183"/>
            <a:chExt cx="4684313" cy="4602160"/>
          </a:xfrm>
        </p:grpSpPr>
        <p:sp>
          <p:nvSpPr>
            <p:cNvPr id="9" name="Pie 8"/>
            <p:cNvSpPr/>
            <p:nvPr/>
          </p:nvSpPr>
          <p:spPr>
            <a:xfrm rot="16200000">
              <a:off x="4152715" y="667743"/>
              <a:ext cx="4419600" cy="4419600"/>
            </a:xfrm>
            <a:prstGeom prst="pie">
              <a:avLst>
                <a:gd name="adj1" fmla="val 10800000"/>
                <a:gd name="adj2" fmla="val 16200000"/>
              </a:avLst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/>
                  <a:ea typeface="+mn-ea"/>
                  <a:cs typeface="+mn-cs"/>
                </a:rPr>
                <a:t> HW</a:t>
              </a:r>
            </a:p>
          </p:txBody>
        </p:sp>
        <p:sp>
          <p:nvSpPr>
            <p:cNvPr id="10" name="Pie 9"/>
            <p:cNvSpPr/>
            <p:nvPr/>
          </p:nvSpPr>
          <p:spPr>
            <a:xfrm>
              <a:off x="4168706" y="485183"/>
              <a:ext cx="4419600" cy="4419600"/>
            </a:xfrm>
            <a:prstGeom prst="pie">
              <a:avLst>
                <a:gd name="adj1" fmla="val 10823914"/>
                <a:gd name="adj2" fmla="val 16200000"/>
              </a:avLst>
            </a:prstGeom>
            <a:solidFill>
              <a:srgbClr val="FF0000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/>
                  <a:ea typeface="+mn-ea"/>
                  <a:cs typeface="+mn-cs"/>
                </a:rPr>
                <a:t>SW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  <p:sp>
          <p:nvSpPr>
            <p:cNvPr id="11" name="Pie 10"/>
            <p:cNvSpPr/>
            <p:nvPr/>
          </p:nvSpPr>
          <p:spPr>
            <a:xfrm>
              <a:off x="4269374" y="509648"/>
              <a:ext cx="4567654" cy="4567656"/>
            </a:xfrm>
            <a:prstGeom prst="pie">
              <a:avLst>
                <a:gd name="adj1" fmla="val 16250942"/>
                <a:gd name="adj2" fmla="val 5361227"/>
              </a:avLst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/>
                  <a:ea typeface="+mn-ea"/>
                  <a:cs typeface="+mn-cs"/>
                </a:rPr>
                <a:t> OPS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030" y="2874950"/>
            <a:ext cx="20383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2637169" y="5345397"/>
            <a:ext cx="1232340" cy="1236773"/>
            <a:chOff x="1433066" y="4590894"/>
            <a:chExt cx="1820273" cy="1545112"/>
          </a:xfrm>
        </p:grpSpPr>
        <p:pic>
          <p:nvPicPr>
            <p:cNvPr id="13" name="Picture 12" descr="C:\Users\Steven_Croce\Documents\CloudEdge\photography\retouched\PowerEdge_C6100\poweredge_dcs_c6100_11090012_3half_inchdrive_1530rf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14:imgLayer r:embed="rId4">
                      <a14:imgEffect>
                        <a14:backgroundRemoval t="20167" b="59000" l="16875" r="90875">
                          <a14:backgroundMark x1="17750" y1="35333" x2="17750" y2="35333"/>
                          <a14:backgroundMark x1="46125" y1="54833" x2="46125" y2="54833"/>
                          <a14:backgroundMark x1="46375" y1="57167" x2="46375" y2="57167"/>
                          <a14:backgroundMark x1="49750" y1="58000" x2="49750" y2="58000"/>
                          <a14:backgroundMark x1="62625" y1="57000" x2="62625" y2="57000"/>
                          <a14:backgroundMark x1="72500" y1="54833" x2="72500" y2="54833"/>
                          <a14:backgroundMark x1="80375" y1="55167" x2="80375" y2="55167"/>
                          <a14:backgroundMark x1="85375" y1="56167" x2="85375" y2="56167"/>
                          <a14:backgroundMark x1="87750" y1="51333" x2="87750" y2="51333"/>
                          <a14:backgroundMark x1="87625" y1="29333" x2="87625" y2="29333"/>
                          <a14:backgroundMark x1="81125" y1="21667" x2="81125" y2="21667"/>
                          <a14:backgroundMark x1="74750" y1="23333" x2="74750" y2="23333"/>
                          <a14:backgroundMark x1="19625" y1="21167" x2="19625" y2="21167"/>
                          <a14:backgroundMark x1="22500" y1="43667" x2="28750" y2="47667"/>
                          <a14:backgroundMark x1="19375" y1="37667" x2="42750" y2="55000"/>
                          <a14:backgroundMark x1="58875" y1="57000" x2="84250" y2="50333"/>
                        </a14:backgroundRemoval>
                      </a14:imgEffect>
                    </a14:imgLayer>
                  </a14:imgProps>
                </a:ext>
              </a:extLst>
            </a:blip>
            <a:srcRect l="15250" t="20333" r="7750" b="32833"/>
            <a:stretch>
              <a:fillRect/>
            </a:stretch>
          </p:blipFill>
          <p:spPr bwMode="auto">
            <a:xfrm>
              <a:off x="1463041" y="5347953"/>
              <a:ext cx="1727546" cy="788053"/>
            </a:xfrm>
            <a:prstGeom prst="rect">
              <a:avLst/>
            </a:prstGeom>
            <a:noFill/>
          </p:spPr>
        </p:pic>
        <p:pic>
          <p:nvPicPr>
            <p:cNvPr id="14" name="Picture 14" descr="C:\Users\Steven_Croce\Documents\CloudEdge\photography\retouched\PowerEdge_C6100\poweredge_dcs_c6100_11090012_3half_inchdrive_1530rf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14:imgLayer r:embed="rId4">
                      <a14:imgEffect>
                        <a14:backgroundRemoval t="20167" b="59000" l="16875" r="90875">
                          <a14:backgroundMark x1="17750" y1="35333" x2="17750" y2="35333"/>
                          <a14:backgroundMark x1="46125" y1="54833" x2="46125" y2="54833"/>
                          <a14:backgroundMark x1="46375" y1="57167" x2="46375" y2="57167"/>
                          <a14:backgroundMark x1="49750" y1="58000" x2="49750" y2="58000"/>
                          <a14:backgroundMark x1="62625" y1="57000" x2="62625" y2="57000"/>
                          <a14:backgroundMark x1="72500" y1="54833" x2="72500" y2="54833"/>
                          <a14:backgroundMark x1="80375" y1="55167" x2="80375" y2="55167"/>
                          <a14:backgroundMark x1="85375" y1="56167" x2="85375" y2="56167"/>
                          <a14:backgroundMark x1="87750" y1="51333" x2="87750" y2="51333"/>
                          <a14:backgroundMark x1="87625" y1="29333" x2="87625" y2="29333"/>
                          <a14:backgroundMark x1="81125" y1="21667" x2="81125" y2="21667"/>
                          <a14:backgroundMark x1="74750" y1="23333" x2="74750" y2="23333"/>
                          <a14:backgroundMark x1="19625" y1="21167" x2="19625" y2="21167"/>
                          <a14:backgroundMark x1="22500" y1="43667" x2="28750" y2="47667"/>
                          <a14:backgroundMark x1="19375" y1="37667" x2="42750" y2="55000"/>
                          <a14:backgroundMark x1="58875" y1="57000" x2="84250" y2="50333"/>
                        </a14:backgroundRemoval>
                      </a14:imgEffect>
                    </a14:imgLayer>
                  </a14:imgProps>
                </a:ext>
              </a:extLst>
            </a:blip>
            <a:srcRect l="15250" t="20333" r="7750" b="32833"/>
            <a:stretch>
              <a:fillRect/>
            </a:stretch>
          </p:blipFill>
          <p:spPr bwMode="auto">
            <a:xfrm>
              <a:off x="1433066" y="4971159"/>
              <a:ext cx="1748555" cy="797636"/>
            </a:xfrm>
            <a:prstGeom prst="rect">
              <a:avLst/>
            </a:prstGeom>
            <a:noFill/>
          </p:spPr>
        </p:pic>
        <p:pic>
          <p:nvPicPr>
            <p:cNvPr id="15" name="Picture 14" descr="C:\Users\Steven_Croce\Documents\CloudEdge\photography\retouched\PowerEdge_C6100\poweredge_dcs_c6100_11090012_3half_inchdrive_1530rf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14:imgLayer r:embed="rId4">
                      <a14:imgEffect>
                        <a14:backgroundRemoval t="20167" b="59000" l="16875" r="90875">
                          <a14:backgroundMark x1="17750" y1="35333" x2="17750" y2="35333"/>
                          <a14:backgroundMark x1="46125" y1="54833" x2="46125" y2="54833"/>
                          <a14:backgroundMark x1="46375" y1="57167" x2="46375" y2="57167"/>
                          <a14:backgroundMark x1="49750" y1="58000" x2="49750" y2="58000"/>
                          <a14:backgroundMark x1="62625" y1="57000" x2="62625" y2="57000"/>
                          <a14:backgroundMark x1="72500" y1="54833" x2="72500" y2="54833"/>
                          <a14:backgroundMark x1="80375" y1="55167" x2="80375" y2="55167"/>
                          <a14:backgroundMark x1="85375" y1="56167" x2="85375" y2="56167"/>
                          <a14:backgroundMark x1="87750" y1="51333" x2="87750" y2="51333"/>
                          <a14:backgroundMark x1="87625" y1="29333" x2="87625" y2="29333"/>
                          <a14:backgroundMark x1="81125" y1="21667" x2="81125" y2="21667"/>
                          <a14:backgroundMark x1="74750" y1="23333" x2="74750" y2="23333"/>
                          <a14:backgroundMark x1="19625" y1="21167" x2="19625" y2="21167"/>
                          <a14:backgroundMark x1="22500" y1="43667" x2="28750" y2="47667"/>
                          <a14:backgroundMark x1="19375" y1="37667" x2="42750" y2="55000"/>
                          <a14:backgroundMark x1="58875" y1="57000" x2="84250" y2="50333"/>
                        </a14:backgroundRemoval>
                      </a14:imgEffect>
                    </a14:imgLayer>
                  </a14:imgProps>
                </a:ext>
              </a:extLst>
            </a:blip>
            <a:srcRect l="15250" t="20333" r="7750" b="32833"/>
            <a:stretch>
              <a:fillRect/>
            </a:stretch>
          </p:blipFill>
          <p:spPr bwMode="auto">
            <a:xfrm>
              <a:off x="1462763" y="4590894"/>
              <a:ext cx="1790576" cy="816805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src\CloudSolutions\crowbar\change-image\dell\openstack_manager\public\images\dell_blue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6">
                    <a14:imgEffect>
                      <a14:backgroundRemoval t="0" b="100000" l="0" r="100000">
                        <a14:foregroundMark x1="33846" y1="23846" x2="50000" y2="70000"/>
                        <a14:foregroundMark x1="73077" y1="33077" x2="56154" y2="65385"/>
                        <a14:foregroundMark x1="55385" y1="82308" x2="85385" y2="30000"/>
                        <a14:foregroundMark x1="75385" y1="22308" x2="51538" y2="16154"/>
                        <a14:foregroundMark x1="45385" y1="22308" x2="29231" y2="33846"/>
                        <a14:foregroundMark x1="23077" y1="26923" x2="20769" y2="54615"/>
                        <a14:foregroundMark x1="27692" y1="66923" x2="54615" y2="75385"/>
                        <a14:foregroundMark x1="69231" y1="71538" x2="87692" y2="53846"/>
                        <a14:foregroundMark x1="87692" y1="41538" x2="65385" y2="73846"/>
                        <a14:foregroundMark x1="78462" y1="76154" x2="19231" y2="78462"/>
                        <a14:foregroundMark x1="16154" y1="38462" x2="16154" y2="76923"/>
                        <a14:foregroundMark x1="18462" y1="40769" x2="4615" y2="55385"/>
                        <a14:backgroundMark x1="3077" y1="13077" x2="16923" y2="0"/>
                        <a14:backgroundMark x1="87692" y1="6154" x2="99231" y2="16923"/>
                        <a14:backgroundMark x1="93846" y1="86154" x2="80769" y2="94615"/>
                        <a14:backgroundMark x1="5385" y1="89231" x2="23077" y2="9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530982" y="5033504"/>
            <a:ext cx="598970" cy="598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src\CloudSolutions\crowbar\change-image\dell\openstack_manager\public\images\dell_blue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6">
                    <a14:imgEffect>
                      <a14:backgroundRemoval t="0" b="100000" l="0" r="100000">
                        <a14:foregroundMark x1="33846" y1="23846" x2="50000" y2="70000"/>
                        <a14:foregroundMark x1="73077" y1="33077" x2="56154" y2="65385"/>
                        <a14:foregroundMark x1="55385" y1="82308" x2="85385" y2="30000"/>
                        <a14:foregroundMark x1="75385" y1="22308" x2="51538" y2="16154"/>
                        <a14:foregroundMark x1="45385" y1="22308" x2="29231" y2="33846"/>
                        <a14:foregroundMark x1="23077" y1="26923" x2="20769" y2="54615"/>
                        <a14:foregroundMark x1="27692" y1="66923" x2="54615" y2="75385"/>
                        <a14:foregroundMark x1="69231" y1="71538" x2="87692" y2="53846"/>
                        <a14:foregroundMark x1="87692" y1="41538" x2="65385" y2="73846"/>
                        <a14:foregroundMark x1="78462" y1="76154" x2="19231" y2="78462"/>
                        <a14:foregroundMark x1="16154" y1="38462" x2="16154" y2="76923"/>
                        <a14:foregroundMark x1="18462" y1="40769" x2="4615" y2="55385"/>
                        <a14:backgroundMark x1="3077" y1="13077" x2="16923" y2="0"/>
                        <a14:backgroundMark x1="87692" y1="6154" x2="99231" y2="16923"/>
                        <a14:backgroundMark x1="93846" y1="86154" x2="80769" y2="94615"/>
                        <a14:backgroundMark x1="5385" y1="89231" x2="23077" y2="9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830467" y="3094291"/>
            <a:ext cx="598970" cy="598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823124" y="3026404"/>
            <a:ext cx="2165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“Crowbar”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CloudOps</a:t>
            </a:r>
            <a:endParaRPr lang="en-US" dirty="0"/>
          </a:p>
          <a:p>
            <a:r>
              <a:rPr lang="en-US" dirty="0" smtClean="0"/>
              <a:t> Software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23125" y="4917491"/>
            <a:ext cx="1741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Services &amp; </a:t>
            </a:r>
          </a:p>
          <a:p>
            <a:r>
              <a:rPr lang="en-US" dirty="0" smtClean="0"/>
              <a:t>Consulting</a:t>
            </a:r>
          </a:p>
        </p:txBody>
      </p:sp>
      <p:pic>
        <p:nvPicPr>
          <p:cNvPr id="20" name="Picture 2" descr="C:\src\CloudSolutions\crowbar\change-image\dell\openstack_manager\public\images\dell_blue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6">
                    <a14:imgEffect>
                      <a14:backgroundRemoval t="0" b="100000" l="0" r="100000">
                        <a14:foregroundMark x1="33846" y1="23846" x2="50000" y2="70000"/>
                        <a14:foregroundMark x1="73077" y1="33077" x2="56154" y2="65385"/>
                        <a14:foregroundMark x1="55385" y1="82308" x2="85385" y2="30000"/>
                        <a14:foregroundMark x1="75385" y1="22308" x2="51538" y2="16154"/>
                        <a14:foregroundMark x1="45385" y1="22308" x2="29231" y2="33846"/>
                        <a14:foregroundMark x1="23077" y1="26923" x2="20769" y2="54615"/>
                        <a14:foregroundMark x1="27692" y1="66923" x2="54615" y2="75385"/>
                        <a14:foregroundMark x1="69231" y1="71538" x2="87692" y2="53846"/>
                        <a14:foregroundMark x1="87692" y1="41538" x2="65385" y2="73846"/>
                        <a14:foregroundMark x1="78462" y1="76154" x2="19231" y2="78462"/>
                        <a14:foregroundMark x1="16154" y1="38462" x2="16154" y2="76923"/>
                        <a14:foregroundMark x1="18462" y1="40769" x2="4615" y2="55385"/>
                        <a14:backgroundMark x1="3077" y1="13077" x2="16923" y2="0"/>
                        <a14:backgroundMark x1="87692" y1="6154" x2="99231" y2="16923"/>
                        <a14:backgroundMark x1="93846" y1="86154" x2="80769" y2="94615"/>
                        <a14:backgroundMark x1="5385" y1="89231" x2="23077" y2="9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826625" y="4734020"/>
            <a:ext cx="598970" cy="598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25595" y="4575190"/>
            <a:ext cx="1827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Reference </a:t>
            </a:r>
          </a:p>
          <a:p>
            <a:pPr algn="r"/>
            <a:r>
              <a:rPr lang="en-US" dirty="0" smtClean="0"/>
              <a:t>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080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2118047" y="4083289"/>
            <a:ext cx="6923315" cy="1427583"/>
          </a:xfrm>
          <a:custGeom>
            <a:avLst/>
            <a:gdLst>
              <a:gd name="connsiteX0" fmla="*/ 746449 w 6923315"/>
              <a:gd name="connsiteY0" fmla="*/ 102637 h 1427583"/>
              <a:gd name="connsiteX1" fmla="*/ 1782147 w 6923315"/>
              <a:gd name="connsiteY1" fmla="*/ 37322 h 1427583"/>
              <a:gd name="connsiteX2" fmla="*/ 2920482 w 6923315"/>
              <a:gd name="connsiteY2" fmla="*/ 111967 h 1427583"/>
              <a:gd name="connsiteX3" fmla="*/ 4516017 w 6923315"/>
              <a:gd name="connsiteY3" fmla="*/ 289249 h 1427583"/>
              <a:gd name="connsiteX4" fmla="*/ 5066523 w 6923315"/>
              <a:gd name="connsiteY4" fmla="*/ 270588 h 1427583"/>
              <a:gd name="connsiteX5" fmla="*/ 5878286 w 6923315"/>
              <a:gd name="connsiteY5" fmla="*/ 139959 h 1427583"/>
              <a:gd name="connsiteX6" fmla="*/ 6494107 w 6923315"/>
              <a:gd name="connsiteY6" fmla="*/ 46653 h 1427583"/>
              <a:gd name="connsiteX7" fmla="*/ 6792686 w 6923315"/>
              <a:gd name="connsiteY7" fmla="*/ 0 h 1427583"/>
              <a:gd name="connsiteX8" fmla="*/ 6923315 w 6923315"/>
              <a:gd name="connsiteY8" fmla="*/ 1054359 h 1427583"/>
              <a:gd name="connsiteX9" fmla="*/ 6643396 w 6923315"/>
              <a:gd name="connsiteY9" fmla="*/ 1427583 h 1427583"/>
              <a:gd name="connsiteX10" fmla="*/ 9331 w 6923315"/>
              <a:gd name="connsiteY10" fmla="*/ 1380930 h 1427583"/>
              <a:gd name="connsiteX11" fmla="*/ 0 w 6923315"/>
              <a:gd name="connsiteY11" fmla="*/ 130628 h 1427583"/>
              <a:gd name="connsiteX12" fmla="*/ 746449 w 6923315"/>
              <a:gd name="connsiteY12" fmla="*/ 102637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315" h="1427583">
                <a:moveTo>
                  <a:pt x="746449" y="102637"/>
                </a:moveTo>
                <a:lnTo>
                  <a:pt x="1782147" y="37322"/>
                </a:lnTo>
                <a:lnTo>
                  <a:pt x="2920482" y="111967"/>
                </a:lnTo>
                <a:lnTo>
                  <a:pt x="4516017" y="289249"/>
                </a:lnTo>
                <a:lnTo>
                  <a:pt x="5066523" y="270588"/>
                </a:lnTo>
                <a:lnTo>
                  <a:pt x="5878286" y="139959"/>
                </a:lnTo>
                <a:lnTo>
                  <a:pt x="6494107" y="46653"/>
                </a:lnTo>
                <a:lnTo>
                  <a:pt x="6792686" y="0"/>
                </a:lnTo>
                <a:lnTo>
                  <a:pt x="6923315" y="1054359"/>
                </a:lnTo>
                <a:lnTo>
                  <a:pt x="6643396" y="1427583"/>
                </a:lnTo>
                <a:lnTo>
                  <a:pt x="9331" y="1380930"/>
                </a:lnTo>
                <a:cubicBezTo>
                  <a:pt x="6221" y="964163"/>
                  <a:pt x="3110" y="547395"/>
                  <a:pt x="0" y="130628"/>
                </a:cubicBezTo>
                <a:lnTo>
                  <a:pt x="746449" y="1026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DevOps is Different</a:t>
            </a:r>
            <a:br>
              <a:rPr lang="en-US" dirty="0" smtClean="0"/>
            </a:br>
            <a:r>
              <a:rPr lang="en-US" b="1" dirty="0" smtClean="0"/>
              <a:t>Images vs. Layers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 CONTENT AHEAD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1632857" y="1838131"/>
            <a:ext cx="671804" cy="597159"/>
          </a:xfrm>
          <a:prstGeom prst="triangl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$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6755363" y="1838131"/>
            <a:ext cx="671804" cy="597159"/>
          </a:xfrm>
          <a:prstGeom prst="triangl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$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rob_hirschfeld\AppData\Local\Microsoft\Windows\Temporary Internet Files\Content.IE5\14DVQZ8N\MP9004443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3">
                    <a14:imgEffect>
                      <a14:backgroundRemoval t="0" b="100000" l="0" r="100000">
                        <a14:foregroundMark x1="6190" y1="31349" x2="28333" y2="1926"/>
                        <a14:foregroundMark x1="82143" y1="7005" x2="96190" y2="20665"/>
                        <a14:foregroundMark x1="94881" y1="55342" x2="54762" y2="99825"/>
                        <a14:foregroundMark x1="26667" y1="93520" x2="1071" y2="70228"/>
                        <a14:foregroundMark x1="85119" y1="90368" x2="91071" y2="77758"/>
                        <a14:foregroundMark x1="74405" y1="95972" x2="91071" y2="84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118047" y="4606932"/>
            <a:ext cx="2313992" cy="1572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rob_hirschfeld\AppData\Local\Microsoft\Windows\Temporary Internet Files\Content.IE5\RXQ9F02P\MP9102210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5">
                    <a14:imgEffect>
                      <a14:backgroundRemoval t="0" b="99529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579704" y="4490786"/>
            <a:ext cx="1509412" cy="2266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9053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137319" y="1705708"/>
            <a:ext cx="6923315" cy="1427583"/>
          </a:xfrm>
          <a:custGeom>
            <a:avLst/>
            <a:gdLst>
              <a:gd name="connsiteX0" fmla="*/ 746449 w 6923315"/>
              <a:gd name="connsiteY0" fmla="*/ 102637 h 1427583"/>
              <a:gd name="connsiteX1" fmla="*/ 1782147 w 6923315"/>
              <a:gd name="connsiteY1" fmla="*/ 37322 h 1427583"/>
              <a:gd name="connsiteX2" fmla="*/ 2920482 w 6923315"/>
              <a:gd name="connsiteY2" fmla="*/ 111967 h 1427583"/>
              <a:gd name="connsiteX3" fmla="*/ 4516017 w 6923315"/>
              <a:gd name="connsiteY3" fmla="*/ 289249 h 1427583"/>
              <a:gd name="connsiteX4" fmla="*/ 5066523 w 6923315"/>
              <a:gd name="connsiteY4" fmla="*/ 270588 h 1427583"/>
              <a:gd name="connsiteX5" fmla="*/ 5878286 w 6923315"/>
              <a:gd name="connsiteY5" fmla="*/ 139959 h 1427583"/>
              <a:gd name="connsiteX6" fmla="*/ 6494107 w 6923315"/>
              <a:gd name="connsiteY6" fmla="*/ 46653 h 1427583"/>
              <a:gd name="connsiteX7" fmla="*/ 6792686 w 6923315"/>
              <a:gd name="connsiteY7" fmla="*/ 0 h 1427583"/>
              <a:gd name="connsiteX8" fmla="*/ 6923315 w 6923315"/>
              <a:gd name="connsiteY8" fmla="*/ 1054359 h 1427583"/>
              <a:gd name="connsiteX9" fmla="*/ 6643396 w 6923315"/>
              <a:gd name="connsiteY9" fmla="*/ 1427583 h 1427583"/>
              <a:gd name="connsiteX10" fmla="*/ 9331 w 6923315"/>
              <a:gd name="connsiteY10" fmla="*/ 1380930 h 1427583"/>
              <a:gd name="connsiteX11" fmla="*/ 0 w 6923315"/>
              <a:gd name="connsiteY11" fmla="*/ 130628 h 1427583"/>
              <a:gd name="connsiteX12" fmla="*/ 746449 w 6923315"/>
              <a:gd name="connsiteY12" fmla="*/ 102637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315" h="1427583">
                <a:moveTo>
                  <a:pt x="746449" y="102637"/>
                </a:moveTo>
                <a:lnTo>
                  <a:pt x="1782147" y="37322"/>
                </a:lnTo>
                <a:lnTo>
                  <a:pt x="2920482" y="111967"/>
                </a:lnTo>
                <a:lnTo>
                  <a:pt x="4516017" y="289249"/>
                </a:lnTo>
                <a:lnTo>
                  <a:pt x="5066523" y="270588"/>
                </a:lnTo>
                <a:lnTo>
                  <a:pt x="5878286" y="139959"/>
                </a:lnTo>
                <a:lnTo>
                  <a:pt x="6494107" y="46653"/>
                </a:lnTo>
                <a:lnTo>
                  <a:pt x="6792686" y="0"/>
                </a:lnTo>
                <a:lnTo>
                  <a:pt x="6923315" y="1054359"/>
                </a:lnTo>
                <a:lnTo>
                  <a:pt x="6643396" y="1427583"/>
                </a:lnTo>
                <a:lnTo>
                  <a:pt x="9331" y="1380930"/>
                </a:lnTo>
                <a:cubicBezTo>
                  <a:pt x="6221" y="964163"/>
                  <a:pt x="3110" y="547395"/>
                  <a:pt x="0" y="130628"/>
                </a:cubicBezTo>
                <a:lnTo>
                  <a:pt x="746449" y="1026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vs. Layers: Overview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76656" y="1931665"/>
            <a:ext cx="3822192" cy="639762"/>
          </a:xfrm>
        </p:spPr>
        <p:txBody>
          <a:bodyPr/>
          <a:lstStyle/>
          <a:p>
            <a:r>
              <a:rPr lang="en-US" dirty="0" smtClean="0"/>
              <a:t>Images: </a:t>
            </a:r>
            <a:r>
              <a:rPr lang="en-US" b="1" dirty="0" smtClean="0"/>
              <a:t>Single Unit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8200" y="1931664"/>
            <a:ext cx="3822192" cy="639762"/>
          </a:xfrm>
        </p:spPr>
        <p:txBody>
          <a:bodyPr/>
          <a:lstStyle/>
          <a:p>
            <a:r>
              <a:rPr lang="en-US" dirty="0" smtClean="0"/>
              <a:t>Layers: </a:t>
            </a:r>
            <a:r>
              <a:rPr lang="en-US" b="1" dirty="0" smtClean="0"/>
              <a:t>Stacked Pieces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015" y="6246796"/>
            <a:ext cx="3786691" cy="365125"/>
          </a:xfrm>
        </p:spPr>
        <p:txBody>
          <a:bodyPr/>
          <a:lstStyle/>
          <a:p>
            <a:r>
              <a:rPr lang="en-US" dirty="0" smtClean="0"/>
              <a:t>Dell Cloud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1295400" y="3133291"/>
            <a:ext cx="2636520" cy="3103879"/>
          </a:xfrm>
          <a:prstGeom prst="can">
            <a:avLst>
              <a:gd name="adj" fmla="val 2390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Integrations + Applications +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Utilities + Operating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1295400" y="2980221"/>
            <a:ext cx="2636520" cy="783526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5400328" y="5231331"/>
            <a:ext cx="2672615" cy="100584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Operating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5400328" y="4560569"/>
            <a:ext cx="2672615" cy="933052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Utilities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5400328" y="3916680"/>
            <a:ext cx="2672615" cy="919329"/>
          </a:xfrm>
          <a:prstGeom prst="ca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Bar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5400329" y="3433411"/>
            <a:ext cx="2672615" cy="772829"/>
          </a:xfrm>
          <a:prstGeom prst="ca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Foo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5400328" y="2930090"/>
            <a:ext cx="2672615" cy="689008"/>
          </a:xfrm>
          <a:prstGeom prst="ca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Integrations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5400000">
            <a:off x="1530418" y="3610676"/>
            <a:ext cx="375385" cy="30614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2441739" y="3719161"/>
            <a:ext cx="375385" cy="30614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3331676" y="3604460"/>
            <a:ext cx="375385" cy="30614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185092" y="3230208"/>
            <a:ext cx="464938" cy="30614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185092" y="3724036"/>
            <a:ext cx="464938" cy="30614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185092" y="4370491"/>
            <a:ext cx="464938" cy="30614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185092" y="5028313"/>
            <a:ext cx="464938" cy="30614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185092" y="5679489"/>
            <a:ext cx="464938" cy="30614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4858503" y="2980221"/>
            <a:ext cx="413487" cy="3160697"/>
          </a:xfrm>
          <a:prstGeom prst="can">
            <a:avLst>
              <a:gd name="adj" fmla="val 3633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Configuration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56579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ent Arrow 58"/>
          <p:cNvSpPr/>
          <p:nvPr/>
        </p:nvSpPr>
        <p:spPr>
          <a:xfrm rot="16200000" flipV="1">
            <a:off x="2676562" y="4900988"/>
            <a:ext cx="953891" cy="1065934"/>
          </a:xfrm>
          <a:prstGeom prst="bentArrow">
            <a:avLst>
              <a:gd name="adj1" fmla="val 21973"/>
              <a:gd name="adj2" fmla="val 25000"/>
              <a:gd name="adj3" fmla="val 25000"/>
              <a:gd name="adj4" fmla="val 43750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>
            <a:off x="6383440" y="4577892"/>
            <a:ext cx="630522" cy="81689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6235184" y="4190736"/>
            <a:ext cx="778778" cy="30614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137319" y="1705708"/>
            <a:ext cx="6923315" cy="1427583"/>
          </a:xfrm>
          <a:custGeom>
            <a:avLst/>
            <a:gdLst>
              <a:gd name="connsiteX0" fmla="*/ 746449 w 6923315"/>
              <a:gd name="connsiteY0" fmla="*/ 102637 h 1427583"/>
              <a:gd name="connsiteX1" fmla="*/ 1782147 w 6923315"/>
              <a:gd name="connsiteY1" fmla="*/ 37322 h 1427583"/>
              <a:gd name="connsiteX2" fmla="*/ 2920482 w 6923315"/>
              <a:gd name="connsiteY2" fmla="*/ 111967 h 1427583"/>
              <a:gd name="connsiteX3" fmla="*/ 4516017 w 6923315"/>
              <a:gd name="connsiteY3" fmla="*/ 289249 h 1427583"/>
              <a:gd name="connsiteX4" fmla="*/ 5066523 w 6923315"/>
              <a:gd name="connsiteY4" fmla="*/ 270588 h 1427583"/>
              <a:gd name="connsiteX5" fmla="*/ 5878286 w 6923315"/>
              <a:gd name="connsiteY5" fmla="*/ 139959 h 1427583"/>
              <a:gd name="connsiteX6" fmla="*/ 6494107 w 6923315"/>
              <a:gd name="connsiteY6" fmla="*/ 46653 h 1427583"/>
              <a:gd name="connsiteX7" fmla="*/ 6792686 w 6923315"/>
              <a:gd name="connsiteY7" fmla="*/ 0 h 1427583"/>
              <a:gd name="connsiteX8" fmla="*/ 6923315 w 6923315"/>
              <a:gd name="connsiteY8" fmla="*/ 1054359 h 1427583"/>
              <a:gd name="connsiteX9" fmla="*/ 6643396 w 6923315"/>
              <a:gd name="connsiteY9" fmla="*/ 1427583 h 1427583"/>
              <a:gd name="connsiteX10" fmla="*/ 9331 w 6923315"/>
              <a:gd name="connsiteY10" fmla="*/ 1380930 h 1427583"/>
              <a:gd name="connsiteX11" fmla="*/ 0 w 6923315"/>
              <a:gd name="connsiteY11" fmla="*/ 130628 h 1427583"/>
              <a:gd name="connsiteX12" fmla="*/ 746449 w 6923315"/>
              <a:gd name="connsiteY12" fmla="*/ 102637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315" h="1427583">
                <a:moveTo>
                  <a:pt x="746449" y="102637"/>
                </a:moveTo>
                <a:lnTo>
                  <a:pt x="1782147" y="37322"/>
                </a:lnTo>
                <a:lnTo>
                  <a:pt x="2920482" y="111967"/>
                </a:lnTo>
                <a:lnTo>
                  <a:pt x="4516017" y="289249"/>
                </a:lnTo>
                <a:lnTo>
                  <a:pt x="5066523" y="270588"/>
                </a:lnTo>
                <a:lnTo>
                  <a:pt x="5878286" y="139959"/>
                </a:lnTo>
                <a:lnTo>
                  <a:pt x="6494107" y="46653"/>
                </a:lnTo>
                <a:lnTo>
                  <a:pt x="6792686" y="0"/>
                </a:lnTo>
                <a:lnTo>
                  <a:pt x="6923315" y="1054359"/>
                </a:lnTo>
                <a:lnTo>
                  <a:pt x="6643396" y="1427583"/>
                </a:lnTo>
                <a:lnTo>
                  <a:pt x="9331" y="1380930"/>
                </a:lnTo>
                <a:cubicBezTo>
                  <a:pt x="6221" y="964163"/>
                  <a:pt x="3110" y="547395"/>
                  <a:pt x="0" y="130628"/>
                </a:cubicBezTo>
                <a:lnTo>
                  <a:pt x="746449" y="1026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vs. Layers: Lifecycle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76656" y="1931665"/>
            <a:ext cx="3822192" cy="639762"/>
          </a:xfrm>
        </p:spPr>
        <p:txBody>
          <a:bodyPr/>
          <a:lstStyle/>
          <a:p>
            <a:r>
              <a:rPr lang="en-US" dirty="0" smtClean="0"/>
              <a:t>Images: </a:t>
            </a:r>
            <a:r>
              <a:rPr lang="en-US" b="1" dirty="0" smtClean="0"/>
              <a:t>Replacement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8200" y="1931664"/>
            <a:ext cx="3822192" cy="639762"/>
          </a:xfrm>
        </p:spPr>
        <p:txBody>
          <a:bodyPr/>
          <a:lstStyle/>
          <a:p>
            <a:r>
              <a:rPr lang="en-US" dirty="0" smtClean="0"/>
              <a:t>Layers: </a:t>
            </a:r>
            <a:r>
              <a:rPr lang="en-US" b="1" dirty="0" smtClean="0"/>
              <a:t>Upgrade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015" y="6246796"/>
            <a:ext cx="3786691" cy="365125"/>
          </a:xfrm>
        </p:spPr>
        <p:txBody>
          <a:bodyPr/>
          <a:lstStyle/>
          <a:p>
            <a:r>
              <a:rPr lang="en-US" dirty="0" smtClean="0"/>
              <a:t>Dell Cloud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3484" y="3883378"/>
            <a:ext cx="848216" cy="1047819"/>
            <a:chOff x="1295400" y="2980221"/>
            <a:chExt cx="2636520" cy="3256949"/>
          </a:xfrm>
        </p:grpSpPr>
        <p:sp>
          <p:nvSpPr>
            <p:cNvPr id="13" name="Can 12"/>
            <p:cNvSpPr/>
            <p:nvPr/>
          </p:nvSpPr>
          <p:spPr>
            <a:xfrm>
              <a:off x="1295400" y="3133291"/>
              <a:ext cx="2636520" cy="3103879"/>
            </a:xfrm>
            <a:prstGeom prst="can">
              <a:avLst>
                <a:gd name="adj" fmla="val 23905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I+A+U+O/S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Can 13"/>
            <p:cNvSpPr/>
            <p:nvPr/>
          </p:nvSpPr>
          <p:spPr>
            <a:xfrm>
              <a:off x="1295400" y="2980221"/>
              <a:ext cx="2636520" cy="78352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94848" y="3978625"/>
            <a:ext cx="840335" cy="1039826"/>
            <a:chOff x="5400328" y="2930090"/>
            <a:chExt cx="2672616" cy="3307081"/>
          </a:xfrm>
        </p:grpSpPr>
        <p:sp>
          <p:nvSpPr>
            <p:cNvPr id="19" name="Can 18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Can 17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Can 16"/>
            <p:cNvSpPr/>
            <p:nvPr/>
          </p:nvSpPr>
          <p:spPr>
            <a:xfrm>
              <a:off x="5400328" y="3916680"/>
              <a:ext cx="2672615" cy="919329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Bar v1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Can 15"/>
            <p:cNvSpPr/>
            <p:nvPr/>
          </p:nvSpPr>
          <p:spPr>
            <a:xfrm>
              <a:off x="5400329" y="3433411"/>
              <a:ext cx="2672615" cy="772829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Foo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Can 14"/>
            <p:cNvSpPr/>
            <p:nvPr/>
          </p:nvSpPr>
          <p:spPr>
            <a:xfrm>
              <a:off x="5400328" y="2930090"/>
              <a:ext cx="2672615" cy="689008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Can 20"/>
            <p:cNvSpPr/>
            <p:nvPr/>
          </p:nvSpPr>
          <p:spPr>
            <a:xfrm>
              <a:off x="5400328" y="2980221"/>
              <a:ext cx="413487" cy="3160697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pic>
        <p:nvPicPr>
          <p:cNvPr id="30" name="Picture 29" descr="C:\Users\Steven_Croce\Documents\CloudEdge\photography\retouched\PowerEdge_C6100\poweredge_dcs_c6100_11090012_3half_inchdrive_1530rf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4">
                    <a14:imgEffect>
                      <a14:backgroundRemoval t="20167" b="59000" l="16875" r="90875">
                        <a14:backgroundMark x1="17750" y1="35333" x2="17750" y2="35333"/>
                        <a14:backgroundMark x1="46125" y1="54833" x2="46125" y2="54833"/>
                        <a14:backgroundMark x1="46375" y1="57167" x2="46375" y2="57167"/>
                        <a14:backgroundMark x1="49750" y1="58000" x2="49750" y2="58000"/>
                        <a14:backgroundMark x1="62625" y1="57000" x2="62625" y2="57000"/>
                        <a14:backgroundMark x1="72500" y1="54833" x2="72500" y2="54833"/>
                        <a14:backgroundMark x1="80375" y1="55167" x2="80375" y2="55167"/>
                        <a14:backgroundMark x1="85375" y1="56167" x2="85375" y2="56167"/>
                        <a14:backgroundMark x1="87750" y1="51333" x2="87750" y2="51333"/>
                        <a14:backgroundMark x1="87625" y1="29333" x2="87625" y2="29333"/>
                        <a14:backgroundMark x1="81125" y1="21667" x2="81125" y2="21667"/>
                        <a14:backgroundMark x1="74750" y1="23333" x2="74750" y2="23333"/>
                        <a14:backgroundMark x1="19625" y1="21167" x2="19625" y2="21167"/>
                        <a14:backgroundMark x1="22500" y1="43667" x2="28750" y2="47667"/>
                        <a14:backgroundMark x1="19375" y1="37667" x2="42750" y2="55000"/>
                        <a14:backgroundMark x1="58875" y1="57000" x2="84250" y2="50333"/>
                      </a14:backgroundRemoval>
                    </a14:imgEffect>
                  </a14:imgLayer>
                </a14:imgProps>
              </a:ext>
            </a:extLst>
          </a:blip>
          <a:srcRect l="15250" t="20333" r="7750" b="32833"/>
          <a:stretch>
            <a:fillRect/>
          </a:stretch>
        </p:blipFill>
        <p:spPr bwMode="auto">
          <a:xfrm flipH="1">
            <a:off x="2740554" y="2862730"/>
            <a:ext cx="1568920" cy="846178"/>
          </a:xfrm>
          <a:prstGeom prst="rect">
            <a:avLst/>
          </a:prstGeom>
          <a:noFill/>
        </p:spPr>
      </p:pic>
      <p:pic>
        <p:nvPicPr>
          <p:cNvPr id="31" name="Picture 30" descr="C:\Users\Steven_Croce\Documents\CloudEdge\photography\retouched\PowerEdge_C6100\poweredge_dcs_c6100_11090012_3half_inchdrive_1530rf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4">
                    <a14:imgEffect>
                      <a14:backgroundRemoval t="20167" b="59000" l="16875" r="90875">
                        <a14:backgroundMark x1="17750" y1="35333" x2="17750" y2="35333"/>
                        <a14:backgroundMark x1="46125" y1="54833" x2="46125" y2="54833"/>
                        <a14:backgroundMark x1="46375" y1="57167" x2="46375" y2="57167"/>
                        <a14:backgroundMark x1="49750" y1="58000" x2="49750" y2="58000"/>
                        <a14:backgroundMark x1="62625" y1="57000" x2="62625" y2="57000"/>
                        <a14:backgroundMark x1="72500" y1="54833" x2="72500" y2="54833"/>
                        <a14:backgroundMark x1="80375" y1="55167" x2="80375" y2="55167"/>
                        <a14:backgroundMark x1="85375" y1="56167" x2="85375" y2="56167"/>
                        <a14:backgroundMark x1="87750" y1="51333" x2="87750" y2="51333"/>
                        <a14:backgroundMark x1="87625" y1="29333" x2="87625" y2="29333"/>
                        <a14:backgroundMark x1="81125" y1="21667" x2="81125" y2="21667"/>
                        <a14:backgroundMark x1="74750" y1="23333" x2="74750" y2="23333"/>
                        <a14:backgroundMark x1="19625" y1="21167" x2="19625" y2="21167"/>
                        <a14:backgroundMark x1="22500" y1="43667" x2="28750" y2="47667"/>
                        <a14:backgroundMark x1="19375" y1="37667" x2="42750" y2="55000"/>
                        <a14:backgroundMark x1="58875" y1="57000" x2="84250" y2="50333"/>
                      </a14:backgroundRemoval>
                    </a14:imgEffect>
                  </a14:imgLayer>
                </a14:imgProps>
              </a:ext>
            </a:extLst>
          </a:blip>
          <a:srcRect l="15250" t="20333" r="7750" b="32833"/>
          <a:stretch>
            <a:fillRect/>
          </a:stretch>
        </p:blipFill>
        <p:spPr bwMode="auto">
          <a:xfrm flipH="1">
            <a:off x="5598976" y="2786286"/>
            <a:ext cx="1852388" cy="999065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1962995" y="5268745"/>
            <a:ext cx="848216" cy="1047819"/>
            <a:chOff x="1295400" y="2980221"/>
            <a:chExt cx="2636520" cy="3256949"/>
          </a:xfrm>
        </p:grpSpPr>
        <p:sp>
          <p:nvSpPr>
            <p:cNvPr id="33" name="Can 32"/>
            <p:cNvSpPr/>
            <p:nvPr/>
          </p:nvSpPr>
          <p:spPr>
            <a:xfrm>
              <a:off x="1295400" y="3133291"/>
              <a:ext cx="2636520" cy="3103879"/>
            </a:xfrm>
            <a:prstGeom prst="can">
              <a:avLst>
                <a:gd name="adj" fmla="val 23905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I+A+U+O/S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Can 33"/>
            <p:cNvSpPr/>
            <p:nvPr/>
          </p:nvSpPr>
          <p:spPr>
            <a:xfrm>
              <a:off x="1295400" y="2980221"/>
              <a:ext cx="2636520" cy="78352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97672" y="3858756"/>
            <a:ext cx="848216" cy="1047819"/>
            <a:chOff x="1295400" y="2980221"/>
            <a:chExt cx="2636520" cy="3256949"/>
          </a:xfrm>
        </p:grpSpPr>
        <p:sp>
          <p:nvSpPr>
            <p:cNvPr id="36" name="Can 35"/>
            <p:cNvSpPr/>
            <p:nvPr/>
          </p:nvSpPr>
          <p:spPr>
            <a:xfrm>
              <a:off x="1295400" y="3133291"/>
              <a:ext cx="2636520" cy="3103879"/>
            </a:xfrm>
            <a:prstGeom prst="can">
              <a:avLst>
                <a:gd name="adj" fmla="val 23905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I+A+U+O/S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Can 36"/>
            <p:cNvSpPr/>
            <p:nvPr/>
          </p:nvSpPr>
          <p:spPr>
            <a:xfrm>
              <a:off x="1295400" y="2980221"/>
              <a:ext cx="2636520" cy="78352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71894" y="3871854"/>
            <a:ext cx="848216" cy="1047819"/>
            <a:chOff x="1295400" y="2980221"/>
            <a:chExt cx="2636520" cy="3256949"/>
          </a:xfrm>
        </p:grpSpPr>
        <p:sp>
          <p:nvSpPr>
            <p:cNvPr id="39" name="Can 38"/>
            <p:cNvSpPr/>
            <p:nvPr/>
          </p:nvSpPr>
          <p:spPr>
            <a:xfrm>
              <a:off x="1295400" y="3133291"/>
              <a:ext cx="2636520" cy="3103879"/>
            </a:xfrm>
            <a:prstGeom prst="can">
              <a:avLst>
                <a:gd name="adj" fmla="val 23905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I+A+U+O/S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Can 39"/>
            <p:cNvSpPr/>
            <p:nvPr/>
          </p:nvSpPr>
          <p:spPr>
            <a:xfrm>
              <a:off x="1295400" y="2980221"/>
              <a:ext cx="2636520" cy="783526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sp>
        <p:nvSpPr>
          <p:cNvPr id="20" name="&quot;No&quot; Symbol 19"/>
          <p:cNvSpPr/>
          <p:nvPr/>
        </p:nvSpPr>
        <p:spPr>
          <a:xfrm>
            <a:off x="1520214" y="3714920"/>
            <a:ext cx="1351576" cy="1384735"/>
          </a:xfrm>
          <a:prstGeom prst="noSmoking">
            <a:avLst>
              <a:gd name="adj" fmla="val 60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4" name="Picture 43" descr="C:\Users\Steven_Croce\Documents\CloudEdge\photography\retouched\PowerEdge_C6100\poweredge_dcs_c6100_11090012_3half_inchdrive_1530rf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4">
                    <a14:imgEffect>
                      <a14:backgroundRemoval t="20167" b="59000" l="16875" r="90875">
                        <a14:backgroundMark x1="17750" y1="35333" x2="17750" y2="35333"/>
                        <a14:backgroundMark x1="46125" y1="54833" x2="46125" y2="54833"/>
                        <a14:backgroundMark x1="46375" y1="57167" x2="46375" y2="57167"/>
                        <a14:backgroundMark x1="49750" y1="58000" x2="49750" y2="58000"/>
                        <a14:backgroundMark x1="62625" y1="57000" x2="62625" y2="57000"/>
                        <a14:backgroundMark x1="72500" y1="54833" x2="72500" y2="54833"/>
                        <a14:backgroundMark x1="80375" y1="55167" x2="80375" y2="55167"/>
                        <a14:backgroundMark x1="85375" y1="56167" x2="85375" y2="56167"/>
                        <a14:backgroundMark x1="87750" y1="51333" x2="87750" y2="51333"/>
                        <a14:backgroundMark x1="87625" y1="29333" x2="87625" y2="29333"/>
                        <a14:backgroundMark x1="81125" y1="21667" x2="81125" y2="21667"/>
                        <a14:backgroundMark x1="74750" y1="23333" x2="74750" y2="23333"/>
                        <a14:backgroundMark x1="19625" y1="21167" x2="19625" y2="21167"/>
                        <a14:backgroundMark x1="22500" y1="43667" x2="28750" y2="47667"/>
                        <a14:backgroundMark x1="19375" y1="37667" x2="42750" y2="55000"/>
                        <a14:backgroundMark x1="58875" y1="57000" x2="84250" y2="50333"/>
                      </a14:backgroundRemoval>
                    </a14:imgEffect>
                  </a14:imgLayer>
                </a14:imgProps>
              </a:ext>
            </a:extLst>
          </a:blip>
          <a:srcRect l="15250" t="20333" r="7750" b="32833"/>
          <a:stretch>
            <a:fillRect/>
          </a:stretch>
        </p:blipFill>
        <p:spPr bwMode="auto">
          <a:xfrm flipH="1">
            <a:off x="270351" y="2862730"/>
            <a:ext cx="1568920" cy="846178"/>
          </a:xfrm>
          <a:prstGeom prst="rect">
            <a:avLst/>
          </a:prstGeom>
          <a:noFill/>
        </p:spPr>
      </p:pic>
      <p:sp>
        <p:nvSpPr>
          <p:cNvPr id="45" name="Right Arrow 44"/>
          <p:cNvSpPr/>
          <p:nvPr/>
        </p:nvSpPr>
        <p:spPr>
          <a:xfrm>
            <a:off x="1983579" y="2912109"/>
            <a:ext cx="611801" cy="4423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7040949" y="3978625"/>
            <a:ext cx="840335" cy="1039826"/>
            <a:chOff x="5400328" y="2930090"/>
            <a:chExt cx="2672616" cy="3307081"/>
          </a:xfrm>
        </p:grpSpPr>
        <p:sp>
          <p:nvSpPr>
            <p:cNvPr id="47" name="Can 46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Can 47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9" name="Can 48"/>
            <p:cNvSpPr/>
            <p:nvPr/>
          </p:nvSpPr>
          <p:spPr>
            <a:xfrm>
              <a:off x="5400328" y="3916680"/>
              <a:ext cx="2672615" cy="919329"/>
            </a:xfrm>
            <a:prstGeom prst="ca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Bar v2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0" name="Can 49"/>
            <p:cNvSpPr/>
            <p:nvPr/>
          </p:nvSpPr>
          <p:spPr>
            <a:xfrm>
              <a:off x="5400329" y="3433411"/>
              <a:ext cx="2672615" cy="772829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Foo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1" name="Can 50"/>
            <p:cNvSpPr/>
            <p:nvPr/>
          </p:nvSpPr>
          <p:spPr>
            <a:xfrm>
              <a:off x="5400328" y="2930090"/>
              <a:ext cx="2672615" cy="689008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2" name="Can 51"/>
            <p:cNvSpPr/>
            <p:nvPr/>
          </p:nvSpPr>
          <p:spPr>
            <a:xfrm>
              <a:off x="5400328" y="2980221"/>
              <a:ext cx="413487" cy="3160697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sp>
        <p:nvSpPr>
          <p:cNvPr id="55" name="Can 54"/>
          <p:cNvSpPr/>
          <p:nvPr/>
        </p:nvSpPr>
        <p:spPr>
          <a:xfrm>
            <a:off x="6060262" y="5306581"/>
            <a:ext cx="840335" cy="289059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Bar v2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47090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118047" y="1679510"/>
            <a:ext cx="6923315" cy="1427583"/>
          </a:xfrm>
          <a:custGeom>
            <a:avLst/>
            <a:gdLst>
              <a:gd name="connsiteX0" fmla="*/ 746449 w 6923315"/>
              <a:gd name="connsiteY0" fmla="*/ 102637 h 1427583"/>
              <a:gd name="connsiteX1" fmla="*/ 1782147 w 6923315"/>
              <a:gd name="connsiteY1" fmla="*/ 37322 h 1427583"/>
              <a:gd name="connsiteX2" fmla="*/ 2920482 w 6923315"/>
              <a:gd name="connsiteY2" fmla="*/ 111967 h 1427583"/>
              <a:gd name="connsiteX3" fmla="*/ 4516017 w 6923315"/>
              <a:gd name="connsiteY3" fmla="*/ 289249 h 1427583"/>
              <a:gd name="connsiteX4" fmla="*/ 5066523 w 6923315"/>
              <a:gd name="connsiteY4" fmla="*/ 270588 h 1427583"/>
              <a:gd name="connsiteX5" fmla="*/ 5878286 w 6923315"/>
              <a:gd name="connsiteY5" fmla="*/ 139959 h 1427583"/>
              <a:gd name="connsiteX6" fmla="*/ 6494107 w 6923315"/>
              <a:gd name="connsiteY6" fmla="*/ 46653 h 1427583"/>
              <a:gd name="connsiteX7" fmla="*/ 6792686 w 6923315"/>
              <a:gd name="connsiteY7" fmla="*/ 0 h 1427583"/>
              <a:gd name="connsiteX8" fmla="*/ 6923315 w 6923315"/>
              <a:gd name="connsiteY8" fmla="*/ 1054359 h 1427583"/>
              <a:gd name="connsiteX9" fmla="*/ 6643396 w 6923315"/>
              <a:gd name="connsiteY9" fmla="*/ 1427583 h 1427583"/>
              <a:gd name="connsiteX10" fmla="*/ 9331 w 6923315"/>
              <a:gd name="connsiteY10" fmla="*/ 1380930 h 1427583"/>
              <a:gd name="connsiteX11" fmla="*/ 0 w 6923315"/>
              <a:gd name="connsiteY11" fmla="*/ 130628 h 1427583"/>
              <a:gd name="connsiteX12" fmla="*/ 746449 w 6923315"/>
              <a:gd name="connsiteY12" fmla="*/ 102637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315" h="1427583">
                <a:moveTo>
                  <a:pt x="746449" y="102637"/>
                </a:moveTo>
                <a:lnTo>
                  <a:pt x="1782147" y="37322"/>
                </a:lnTo>
                <a:lnTo>
                  <a:pt x="2920482" y="111967"/>
                </a:lnTo>
                <a:lnTo>
                  <a:pt x="4516017" y="289249"/>
                </a:lnTo>
                <a:lnTo>
                  <a:pt x="5066523" y="270588"/>
                </a:lnTo>
                <a:lnTo>
                  <a:pt x="5878286" y="139959"/>
                </a:lnTo>
                <a:lnTo>
                  <a:pt x="6494107" y="46653"/>
                </a:lnTo>
                <a:lnTo>
                  <a:pt x="6792686" y="0"/>
                </a:lnTo>
                <a:lnTo>
                  <a:pt x="6923315" y="1054359"/>
                </a:lnTo>
                <a:lnTo>
                  <a:pt x="6643396" y="1427583"/>
                </a:lnTo>
                <a:lnTo>
                  <a:pt x="9331" y="1380930"/>
                </a:lnTo>
                <a:cubicBezTo>
                  <a:pt x="6221" y="964163"/>
                  <a:pt x="3110" y="547395"/>
                  <a:pt x="0" y="130628"/>
                </a:cubicBezTo>
                <a:lnTo>
                  <a:pt x="746449" y="1026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vs. Layers: Details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76656" y="1931665"/>
            <a:ext cx="3822192" cy="639762"/>
          </a:xfrm>
        </p:spPr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77332" y="2668556"/>
            <a:ext cx="3820055" cy="3457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Like a </a:t>
            </a:r>
            <a:r>
              <a:rPr lang="en-US" b="1" dirty="0" smtClean="0"/>
              <a:t>Compiled Language</a:t>
            </a:r>
          </a:p>
          <a:p>
            <a:r>
              <a:rPr lang="en-US" dirty="0" smtClean="0"/>
              <a:t>Early Binding</a:t>
            </a:r>
          </a:p>
          <a:p>
            <a:r>
              <a:rPr lang="en-US" dirty="0" smtClean="0"/>
              <a:t>Tightly Coupled</a:t>
            </a:r>
          </a:p>
          <a:p>
            <a:r>
              <a:rPr lang="en-US" dirty="0" smtClean="0"/>
              <a:t>Assembled as a package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1-Step</a:t>
            </a:r>
            <a:r>
              <a:rPr lang="en-US" dirty="0" smtClean="0"/>
              <a:t> Deployment</a:t>
            </a:r>
          </a:p>
          <a:p>
            <a:r>
              <a:rPr lang="en-US" dirty="0" smtClean="0"/>
              <a:t>Big Storage Footprint</a:t>
            </a:r>
          </a:p>
          <a:p>
            <a:r>
              <a:rPr lang="en-US" dirty="0" smtClean="0"/>
              <a:t>Cloned from “Golden Image”</a:t>
            </a:r>
          </a:p>
          <a:p>
            <a:r>
              <a:rPr lang="en-US" dirty="0" smtClean="0"/>
              <a:t>Single Version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8200" y="1931664"/>
            <a:ext cx="3822192" cy="639762"/>
          </a:xfrm>
        </p:spPr>
        <p:txBody>
          <a:bodyPr/>
          <a:lstStyle/>
          <a:p>
            <a:r>
              <a:rPr lang="en-US" dirty="0" smtClean="0"/>
              <a:t>Layers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668556"/>
            <a:ext cx="3822192" cy="3457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Like an </a:t>
            </a:r>
            <a:r>
              <a:rPr lang="en-US" b="1" dirty="0" smtClean="0"/>
              <a:t>Interpreted Language</a:t>
            </a:r>
          </a:p>
          <a:p>
            <a:r>
              <a:rPr lang="en-US" dirty="0" smtClean="0"/>
              <a:t>Late Binding</a:t>
            </a:r>
          </a:p>
          <a:p>
            <a:r>
              <a:rPr lang="en-US" dirty="0" smtClean="0"/>
              <a:t>Loosely Coupled</a:t>
            </a:r>
          </a:p>
          <a:p>
            <a:r>
              <a:rPr lang="en-US" dirty="0" smtClean="0"/>
              <a:t>Assembled in parts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Multi-Step</a:t>
            </a:r>
            <a:r>
              <a:rPr lang="en-US" dirty="0" smtClean="0"/>
              <a:t> Deployment</a:t>
            </a:r>
          </a:p>
          <a:p>
            <a:r>
              <a:rPr lang="en-US" dirty="0" smtClean="0"/>
              <a:t>Small Footprint (packages)</a:t>
            </a:r>
          </a:p>
          <a:p>
            <a:r>
              <a:rPr lang="en-US" dirty="0" smtClean="0"/>
              <a:t>Setup per instance</a:t>
            </a:r>
          </a:p>
          <a:p>
            <a:r>
              <a:rPr lang="en-US" dirty="0" smtClean="0"/>
              <a:t>Discrete Versions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5036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118047" y="1679510"/>
            <a:ext cx="6923315" cy="1427583"/>
          </a:xfrm>
          <a:custGeom>
            <a:avLst/>
            <a:gdLst>
              <a:gd name="connsiteX0" fmla="*/ 746449 w 6923315"/>
              <a:gd name="connsiteY0" fmla="*/ 102637 h 1427583"/>
              <a:gd name="connsiteX1" fmla="*/ 1782147 w 6923315"/>
              <a:gd name="connsiteY1" fmla="*/ 37322 h 1427583"/>
              <a:gd name="connsiteX2" fmla="*/ 2920482 w 6923315"/>
              <a:gd name="connsiteY2" fmla="*/ 111967 h 1427583"/>
              <a:gd name="connsiteX3" fmla="*/ 4516017 w 6923315"/>
              <a:gd name="connsiteY3" fmla="*/ 289249 h 1427583"/>
              <a:gd name="connsiteX4" fmla="*/ 5066523 w 6923315"/>
              <a:gd name="connsiteY4" fmla="*/ 270588 h 1427583"/>
              <a:gd name="connsiteX5" fmla="*/ 5878286 w 6923315"/>
              <a:gd name="connsiteY5" fmla="*/ 139959 h 1427583"/>
              <a:gd name="connsiteX6" fmla="*/ 6494107 w 6923315"/>
              <a:gd name="connsiteY6" fmla="*/ 46653 h 1427583"/>
              <a:gd name="connsiteX7" fmla="*/ 6792686 w 6923315"/>
              <a:gd name="connsiteY7" fmla="*/ 0 h 1427583"/>
              <a:gd name="connsiteX8" fmla="*/ 6923315 w 6923315"/>
              <a:gd name="connsiteY8" fmla="*/ 1054359 h 1427583"/>
              <a:gd name="connsiteX9" fmla="*/ 6643396 w 6923315"/>
              <a:gd name="connsiteY9" fmla="*/ 1427583 h 1427583"/>
              <a:gd name="connsiteX10" fmla="*/ 9331 w 6923315"/>
              <a:gd name="connsiteY10" fmla="*/ 1380930 h 1427583"/>
              <a:gd name="connsiteX11" fmla="*/ 0 w 6923315"/>
              <a:gd name="connsiteY11" fmla="*/ 130628 h 1427583"/>
              <a:gd name="connsiteX12" fmla="*/ 746449 w 6923315"/>
              <a:gd name="connsiteY12" fmla="*/ 102637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315" h="1427583">
                <a:moveTo>
                  <a:pt x="746449" y="102637"/>
                </a:moveTo>
                <a:lnTo>
                  <a:pt x="1782147" y="37322"/>
                </a:lnTo>
                <a:lnTo>
                  <a:pt x="2920482" y="111967"/>
                </a:lnTo>
                <a:lnTo>
                  <a:pt x="4516017" y="289249"/>
                </a:lnTo>
                <a:lnTo>
                  <a:pt x="5066523" y="270588"/>
                </a:lnTo>
                <a:lnTo>
                  <a:pt x="5878286" y="139959"/>
                </a:lnTo>
                <a:lnTo>
                  <a:pt x="6494107" y="46653"/>
                </a:lnTo>
                <a:lnTo>
                  <a:pt x="6792686" y="0"/>
                </a:lnTo>
                <a:lnTo>
                  <a:pt x="6923315" y="1054359"/>
                </a:lnTo>
                <a:lnTo>
                  <a:pt x="6643396" y="1427583"/>
                </a:lnTo>
                <a:lnTo>
                  <a:pt x="9331" y="1380930"/>
                </a:lnTo>
                <a:cubicBezTo>
                  <a:pt x="6221" y="964163"/>
                  <a:pt x="3110" y="547395"/>
                  <a:pt x="0" y="130628"/>
                </a:cubicBezTo>
                <a:lnTo>
                  <a:pt x="746449" y="1026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vs. Layers: Mo’ Details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76656" y="1931665"/>
            <a:ext cx="3822192" cy="639762"/>
          </a:xfrm>
        </p:spPr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77332" y="2668556"/>
            <a:ext cx="3820055" cy="3457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Very Static</a:t>
            </a:r>
            <a:r>
              <a:rPr lang="en-US" dirty="0" smtClean="0"/>
              <a:t> Operations</a:t>
            </a:r>
          </a:p>
          <a:p>
            <a:r>
              <a:rPr lang="en-US" dirty="0" smtClean="0"/>
              <a:t>Manual Setup</a:t>
            </a:r>
          </a:p>
          <a:p>
            <a:r>
              <a:rPr lang="en-US" dirty="0" smtClean="0"/>
              <a:t>Low Entry / High Maintenance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Works well in </a:t>
            </a:r>
            <a:r>
              <a:rPr lang="en-US" b="1" dirty="0" smtClean="0"/>
              <a:t>Enterprise</a:t>
            </a:r>
          </a:p>
          <a:p>
            <a:r>
              <a:rPr lang="en-US" dirty="0" smtClean="0"/>
              <a:t>Hardware Sensitive</a:t>
            </a:r>
            <a:endParaRPr lang="en-US" dirty="0"/>
          </a:p>
          <a:p>
            <a:r>
              <a:rPr lang="en-US" dirty="0" smtClean="0"/>
              <a:t>Brittle</a:t>
            </a:r>
          </a:p>
          <a:p>
            <a:r>
              <a:rPr lang="en-US" dirty="0" smtClean="0"/>
              <a:t>Typically: Windows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8200" y="1931664"/>
            <a:ext cx="3822192" cy="639762"/>
          </a:xfrm>
        </p:spPr>
        <p:txBody>
          <a:bodyPr/>
          <a:lstStyle/>
          <a:p>
            <a:r>
              <a:rPr lang="en-US" dirty="0" smtClean="0"/>
              <a:t>Layers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668556"/>
            <a:ext cx="3822192" cy="3457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High Change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Automated setup</a:t>
            </a:r>
          </a:p>
          <a:p>
            <a:r>
              <a:rPr lang="en-US" dirty="0" smtClean="0"/>
              <a:t>High Entry / Low Maintenance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Works well in </a:t>
            </a:r>
            <a:r>
              <a:rPr lang="en-US" b="1" dirty="0" smtClean="0"/>
              <a:t>Cloud</a:t>
            </a:r>
          </a:p>
          <a:p>
            <a:r>
              <a:rPr lang="en-US" dirty="0" smtClean="0"/>
              <a:t>Hardware Agnostic</a:t>
            </a:r>
          </a:p>
          <a:p>
            <a:r>
              <a:rPr lang="en-US" dirty="0" smtClean="0"/>
              <a:t>Elastic</a:t>
            </a:r>
          </a:p>
          <a:p>
            <a:r>
              <a:rPr lang="en-US" dirty="0" smtClean="0"/>
              <a:t>Typically: Linux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75534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118047" y="1679510"/>
            <a:ext cx="6923315" cy="1427583"/>
          </a:xfrm>
          <a:custGeom>
            <a:avLst/>
            <a:gdLst>
              <a:gd name="connsiteX0" fmla="*/ 746449 w 6923315"/>
              <a:gd name="connsiteY0" fmla="*/ 102637 h 1427583"/>
              <a:gd name="connsiteX1" fmla="*/ 1782147 w 6923315"/>
              <a:gd name="connsiteY1" fmla="*/ 37322 h 1427583"/>
              <a:gd name="connsiteX2" fmla="*/ 2920482 w 6923315"/>
              <a:gd name="connsiteY2" fmla="*/ 111967 h 1427583"/>
              <a:gd name="connsiteX3" fmla="*/ 4516017 w 6923315"/>
              <a:gd name="connsiteY3" fmla="*/ 289249 h 1427583"/>
              <a:gd name="connsiteX4" fmla="*/ 5066523 w 6923315"/>
              <a:gd name="connsiteY4" fmla="*/ 270588 h 1427583"/>
              <a:gd name="connsiteX5" fmla="*/ 5878286 w 6923315"/>
              <a:gd name="connsiteY5" fmla="*/ 139959 h 1427583"/>
              <a:gd name="connsiteX6" fmla="*/ 6494107 w 6923315"/>
              <a:gd name="connsiteY6" fmla="*/ 46653 h 1427583"/>
              <a:gd name="connsiteX7" fmla="*/ 6792686 w 6923315"/>
              <a:gd name="connsiteY7" fmla="*/ 0 h 1427583"/>
              <a:gd name="connsiteX8" fmla="*/ 6923315 w 6923315"/>
              <a:gd name="connsiteY8" fmla="*/ 1054359 h 1427583"/>
              <a:gd name="connsiteX9" fmla="*/ 6643396 w 6923315"/>
              <a:gd name="connsiteY9" fmla="*/ 1427583 h 1427583"/>
              <a:gd name="connsiteX10" fmla="*/ 9331 w 6923315"/>
              <a:gd name="connsiteY10" fmla="*/ 1380930 h 1427583"/>
              <a:gd name="connsiteX11" fmla="*/ 0 w 6923315"/>
              <a:gd name="connsiteY11" fmla="*/ 130628 h 1427583"/>
              <a:gd name="connsiteX12" fmla="*/ 746449 w 6923315"/>
              <a:gd name="connsiteY12" fmla="*/ 102637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315" h="1427583">
                <a:moveTo>
                  <a:pt x="746449" y="102637"/>
                </a:moveTo>
                <a:lnTo>
                  <a:pt x="1782147" y="37322"/>
                </a:lnTo>
                <a:lnTo>
                  <a:pt x="2920482" y="111967"/>
                </a:lnTo>
                <a:lnTo>
                  <a:pt x="4516017" y="289249"/>
                </a:lnTo>
                <a:lnTo>
                  <a:pt x="5066523" y="270588"/>
                </a:lnTo>
                <a:lnTo>
                  <a:pt x="5878286" y="139959"/>
                </a:lnTo>
                <a:lnTo>
                  <a:pt x="6494107" y="46653"/>
                </a:lnTo>
                <a:lnTo>
                  <a:pt x="6792686" y="0"/>
                </a:lnTo>
                <a:lnTo>
                  <a:pt x="6923315" y="1054359"/>
                </a:lnTo>
                <a:lnTo>
                  <a:pt x="6643396" y="1427583"/>
                </a:lnTo>
                <a:lnTo>
                  <a:pt x="9331" y="1380930"/>
                </a:lnTo>
                <a:cubicBezTo>
                  <a:pt x="6221" y="964163"/>
                  <a:pt x="3110" y="547395"/>
                  <a:pt x="0" y="130628"/>
                </a:cubicBezTo>
                <a:lnTo>
                  <a:pt x="746449" y="1026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vs. Layers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76656" y="1931665"/>
            <a:ext cx="3822192" cy="639762"/>
          </a:xfrm>
        </p:spPr>
        <p:txBody>
          <a:bodyPr/>
          <a:lstStyle/>
          <a:p>
            <a:r>
              <a:rPr lang="en-US" dirty="0" smtClean="0"/>
              <a:t>Soup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77332" y="2668556"/>
            <a:ext cx="3820055" cy="3457608"/>
          </a:xfrm>
        </p:spPr>
        <p:txBody>
          <a:bodyPr/>
          <a:lstStyle/>
          <a:p>
            <a:r>
              <a:rPr lang="en-US" dirty="0" smtClean="0"/>
              <a:t>Delicious!</a:t>
            </a:r>
          </a:p>
          <a:p>
            <a:r>
              <a:rPr lang="en-US" dirty="0" smtClean="0"/>
              <a:t>Fast!</a:t>
            </a:r>
          </a:p>
          <a:p>
            <a:endParaRPr lang="en-US" dirty="0"/>
          </a:p>
          <a:p>
            <a:r>
              <a:rPr lang="en-US" dirty="0" smtClean="0"/>
              <a:t>Premixed</a:t>
            </a:r>
          </a:p>
          <a:p>
            <a:r>
              <a:rPr lang="en-US" dirty="0" smtClean="0"/>
              <a:t>Hard to customize</a:t>
            </a:r>
          </a:p>
          <a:p>
            <a:r>
              <a:rPr lang="en-US" dirty="0" smtClean="0"/>
              <a:t>Hard to change</a:t>
            </a:r>
          </a:p>
          <a:p>
            <a:r>
              <a:rPr lang="en-US" dirty="0" smtClean="0"/>
              <a:t>Hard to carry</a:t>
            </a:r>
          </a:p>
          <a:p>
            <a:endParaRPr lang="en-US" dirty="0"/>
          </a:p>
          <a:p>
            <a:r>
              <a:rPr lang="en-US" dirty="0" smtClean="0"/>
              <a:t>Every batch is unique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8200" y="1931664"/>
            <a:ext cx="3822192" cy="639762"/>
          </a:xfrm>
        </p:spPr>
        <p:txBody>
          <a:bodyPr/>
          <a:lstStyle/>
          <a:p>
            <a:r>
              <a:rPr lang="en-US" dirty="0" smtClean="0"/>
              <a:t>Sandwich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668556"/>
            <a:ext cx="3822192" cy="3457608"/>
          </a:xfrm>
        </p:spPr>
        <p:txBody>
          <a:bodyPr/>
          <a:lstStyle/>
          <a:p>
            <a:r>
              <a:rPr lang="en-US" dirty="0" smtClean="0"/>
              <a:t>Delicious!</a:t>
            </a:r>
          </a:p>
          <a:p>
            <a:r>
              <a:rPr lang="en-US" dirty="0" smtClean="0"/>
              <a:t>Fast!</a:t>
            </a:r>
          </a:p>
          <a:p>
            <a:endParaRPr lang="en-US" dirty="0"/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Easy to customize</a:t>
            </a:r>
          </a:p>
          <a:p>
            <a:r>
              <a:rPr lang="en-US" dirty="0" smtClean="0"/>
              <a:t>Configurable</a:t>
            </a:r>
          </a:p>
          <a:p>
            <a:r>
              <a:rPr lang="en-US" dirty="0" smtClean="0"/>
              <a:t>Very portable</a:t>
            </a:r>
          </a:p>
          <a:p>
            <a:endParaRPr lang="en-US" dirty="0"/>
          </a:p>
          <a:p>
            <a:r>
              <a:rPr lang="en-US" dirty="0" smtClean="0"/>
              <a:t>Components can be common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Dell Cloud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" name="Picture 3" descr="C:\Users\rob_hirschfeld\AppData\Local\Microsoft\Windows\Temporary Internet Files\Content.IE5\14DVQZ8N\MP9004443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3">
                    <a14:imgEffect>
                      <a14:backgroundRemoval t="0" b="100000" l="0" r="100000">
                        <a14:foregroundMark x1="6190" y1="31349" x2="28333" y2="1926"/>
                        <a14:foregroundMark x1="82143" y1="7005" x2="96190" y2="20665"/>
                        <a14:foregroundMark x1="94881" y1="55342" x2="54762" y2="99825"/>
                        <a14:foregroundMark x1="26667" y1="93520" x2="1071" y2="70228"/>
                        <a14:foregroundMark x1="85119" y1="90368" x2="91071" y2="77758"/>
                        <a14:foregroundMark x1="74405" y1="95972" x2="91071" y2="84764"/>
                        <a14:foregroundMark x1="35368" y1="15344" x2="61939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368575" y="2621902"/>
            <a:ext cx="1578274" cy="1072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rob_hirschfeld\AppData\Local\Microsoft\Windows\Temporary Internet Files\Content.IE5\RXQ9F02P\MP9102210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5">
                    <a14:imgEffect>
                      <a14:backgroundRemoval t="0" b="99529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364479" y="2537927"/>
            <a:ext cx="977092" cy="1466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339084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BFFE-C5E9-46F1-9426-174141C09A9C}" type="datetime1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Deployments are Complex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63889" y="6124248"/>
            <a:ext cx="16385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hlinkClick r:id="rId2"/>
              </a:rPr>
              <a:t>Source: Ken </a:t>
            </a:r>
            <a:r>
              <a:rPr lang="en-US" sz="1200" b="1" dirty="0" err="1">
                <a:hlinkClick r:id="rId2"/>
              </a:rPr>
              <a:t>Pepple</a:t>
            </a:r>
            <a:endParaRPr lang="en-US" sz="1200" b="1" dirty="0"/>
          </a:p>
        </p:txBody>
      </p:sp>
      <p:sp>
        <p:nvSpPr>
          <p:cNvPr id="9" name="Freeform 8"/>
          <p:cNvSpPr/>
          <p:nvPr/>
        </p:nvSpPr>
        <p:spPr>
          <a:xfrm>
            <a:off x="2118047" y="1679510"/>
            <a:ext cx="6923315" cy="1427583"/>
          </a:xfrm>
          <a:custGeom>
            <a:avLst/>
            <a:gdLst>
              <a:gd name="connsiteX0" fmla="*/ 746449 w 6923315"/>
              <a:gd name="connsiteY0" fmla="*/ 102637 h 1427583"/>
              <a:gd name="connsiteX1" fmla="*/ 1782147 w 6923315"/>
              <a:gd name="connsiteY1" fmla="*/ 37322 h 1427583"/>
              <a:gd name="connsiteX2" fmla="*/ 2920482 w 6923315"/>
              <a:gd name="connsiteY2" fmla="*/ 111967 h 1427583"/>
              <a:gd name="connsiteX3" fmla="*/ 4516017 w 6923315"/>
              <a:gd name="connsiteY3" fmla="*/ 289249 h 1427583"/>
              <a:gd name="connsiteX4" fmla="*/ 5066523 w 6923315"/>
              <a:gd name="connsiteY4" fmla="*/ 270588 h 1427583"/>
              <a:gd name="connsiteX5" fmla="*/ 5878286 w 6923315"/>
              <a:gd name="connsiteY5" fmla="*/ 139959 h 1427583"/>
              <a:gd name="connsiteX6" fmla="*/ 6494107 w 6923315"/>
              <a:gd name="connsiteY6" fmla="*/ 46653 h 1427583"/>
              <a:gd name="connsiteX7" fmla="*/ 6792686 w 6923315"/>
              <a:gd name="connsiteY7" fmla="*/ 0 h 1427583"/>
              <a:gd name="connsiteX8" fmla="*/ 6923315 w 6923315"/>
              <a:gd name="connsiteY8" fmla="*/ 1054359 h 1427583"/>
              <a:gd name="connsiteX9" fmla="*/ 6643396 w 6923315"/>
              <a:gd name="connsiteY9" fmla="*/ 1427583 h 1427583"/>
              <a:gd name="connsiteX10" fmla="*/ 9331 w 6923315"/>
              <a:gd name="connsiteY10" fmla="*/ 1380930 h 1427583"/>
              <a:gd name="connsiteX11" fmla="*/ 0 w 6923315"/>
              <a:gd name="connsiteY11" fmla="*/ 130628 h 1427583"/>
              <a:gd name="connsiteX12" fmla="*/ 746449 w 6923315"/>
              <a:gd name="connsiteY12" fmla="*/ 102637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315" h="1427583">
                <a:moveTo>
                  <a:pt x="746449" y="102637"/>
                </a:moveTo>
                <a:lnTo>
                  <a:pt x="1782147" y="37322"/>
                </a:lnTo>
                <a:lnTo>
                  <a:pt x="2920482" y="111967"/>
                </a:lnTo>
                <a:lnTo>
                  <a:pt x="4516017" y="289249"/>
                </a:lnTo>
                <a:lnTo>
                  <a:pt x="5066523" y="270588"/>
                </a:lnTo>
                <a:lnTo>
                  <a:pt x="5878286" y="139959"/>
                </a:lnTo>
                <a:lnTo>
                  <a:pt x="6494107" y="46653"/>
                </a:lnTo>
                <a:lnTo>
                  <a:pt x="6792686" y="0"/>
                </a:lnTo>
                <a:lnTo>
                  <a:pt x="6923315" y="1054359"/>
                </a:lnTo>
                <a:lnTo>
                  <a:pt x="6643396" y="1427583"/>
                </a:lnTo>
                <a:lnTo>
                  <a:pt x="9331" y="1380930"/>
                </a:lnTo>
                <a:cubicBezTo>
                  <a:pt x="6221" y="964163"/>
                  <a:pt x="3110" y="547395"/>
                  <a:pt x="0" y="130628"/>
                </a:cubicBezTo>
                <a:lnTo>
                  <a:pt x="746449" y="1026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971631" y="1692883"/>
            <a:ext cx="6008772" cy="443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031" y="2673552"/>
            <a:ext cx="2575560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Crowbar has scripts that install the components of OpenStack Nova in a proven pattern that can be customized after the fact.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03783583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83318"/>
            <a:ext cx="7408333" cy="36428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are lot of pieces, but they share many elements!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CloudOps</a:t>
            </a:r>
            <a:r>
              <a:rPr lang="en-US" dirty="0" smtClean="0"/>
              <a:t> for OpenStack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58068" y="4696964"/>
            <a:ext cx="840335" cy="1132385"/>
            <a:chOff x="5400328" y="2635714"/>
            <a:chExt cx="2672616" cy="3601457"/>
          </a:xfrm>
        </p:grpSpPr>
        <p:sp>
          <p:nvSpPr>
            <p:cNvPr id="8" name="Can 7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Node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Can 11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Can 12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58069" y="3205374"/>
            <a:ext cx="840335" cy="1132385"/>
            <a:chOff x="5400328" y="2635714"/>
            <a:chExt cx="2672616" cy="3601457"/>
          </a:xfrm>
        </p:grpSpPr>
        <p:sp>
          <p:nvSpPr>
            <p:cNvPr id="45" name="Can 44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6" name="Can 45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Can 46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API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Can 47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9" name="Can 48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37791" y="4696964"/>
            <a:ext cx="840335" cy="1132385"/>
            <a:chOff x="5400328" y="2635714"/>
            <a:chExt cx="2672616" cy="3601457"/>
          </a:xfrm>
        </p:grpSpPr>
        <p:sp>
          <p:nvSpPr>
            <p:cNvPr id="57" name="Can 56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Can 57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Can 58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Node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0" name="Can 59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1" name="Can 60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836764" y="4696964"/>
            <a:ext cx="840335" cy="1132385"/>
            <a:chOff x="5400328" y="2635714"/>
            <a:chExt cx="2672616" cy="3601457"/>
          </a:xfrm>
        </p:grpSpPr>
        <p:sp>
          <p:nvSpPr>
            <p:cNvPr id="63" name="Can 62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Can 63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5" name="Can 64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Node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6" name="Can 65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Can 66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845362" y="4696964"/>
            <a:ext cx="840335" cy="1132385"/>
            <a:chOff x="5400328" y="2635714"/>
            <a:chExt cx="2672616" cy="3601457"/>
          </a:xfrm>
        </p:grpSpPr>
        <p:sp>
          <p:nvSpPr>
            <p:cNvPr id="69" name="Can 68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Can 69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1" name="Can 70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Node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2" name="Can 71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3" name="Can 72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748082" y="4696964"/>
            <a:ext cx="840335" cy="1132385"/>
            <a:chOff x="5400328" y="2635714"/>
            <a:chExt cx="2672616" cy="3601457"/>
          </a:xfrm>
        </p:grpSpPr>
        <p:sp>
          <p:nvSpPr>
            <p:cNvPr id="75" name="Can 74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6" name="Can 75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Can 76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Node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Can 77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9" name="Can 78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670053" y="4696964"/>
            <a:ext cx="840335" cy="1132385"/>
            <a:chOff x="5400328" y="2635714"/>
            <a:chExt cx="2672616" cy="3601457"/>
          </a:xfrm>
        </p:grpSpPr>
        <p:sp>
          <p:nvSpPr>
            <p:cNvPr id="81" name="Can 80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Can 81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3" name="Can 82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Node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4" name="Can 83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Can 84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837790" y="3205374"/>
            <a:ext cx="840335" cy="1132385"/>
            <a:chOff x="5400328" y="2635714"/>
            <a:chExt cx="2672616" cy="3601457"/>
          </a:xfrm>
        </p:grpSpPr>
        <p:sp>
          <p:nvSpPr>
            <p:cNvPr id="87" name="Can 86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8" name="Can 87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9" name="Can 88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DB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Can 89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1" name="Can 90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836764" y="3205374"/>
            <a:ext cx="840335" cy="1132385"/>
            <a:chOff x="5400328" y="2635714"/>
            <a:chExt cx="2672616" cy="3601457"/>
          </a:xfrm>
        </p:grpSpPr>
        <p:sp>
          <p:nvSpPr>
            <p:cNvPr id="93" name="Can 92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4" name="Can 93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5" name="Can 94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Cntrl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6" name="Can 95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7" name="Can 96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45361" y="3205374"/>
            <a:ext cx="840335" cy="1132385"/>
            <a:chOff x="5400328" y="2635714"/>
            <a:chExt cx="2672616" cy="3601457"/>
          </a:xfrm>
        </p:grpSpPr>
        <p:sp>
          <p:nvSpPr>
            <p:cNvPr id="99" name="Can 98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0" name="Can 99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Can 100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Dash Board</a:t>
              </a:r>
            </a:p>
          </p:txBody>
        </p:sp>
        <p:sp>
          <p:nvSpPr>
            <p:cNvPr id="102" name="Can 101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3" name="Can 102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748082" y="3205374"/>
            <a:ext cx="840335" cy="1132385"/>
            <a:chOff x="5400328" y="2635714"/>
            <a:chExt cx="2672616" cy="3601457"/>
          </a:xfrm>
        </p:grpSpPr>
        <p:sp>
          <p:nvSpPr>
            <p:cNvPr id="105" name="Can 104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6" name="Can 105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Can 106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Nagios</a:t>
              </a:r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8" name="Can 107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9" name="Can 108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432356" y="3205374"/>
            <a:ext cx="1078031" cy="1132385"/>
            <a:chOff x="5400328" y="2635714"/>
            <a:chExt cx="2672616" cy="3601457"/>
          </a:xfrm>
        </p:grpSpPr>
        <p:sp>
          <p:nvSpPr>
            <p:cNvPr id="117" name="Can 116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8" name="Can 117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9" name="Can 118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Crowbar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Chef</a:t>
              </a:r>
            </a:p>
          </p:txBody>
        </p:sp>
        <p:sp>
          <p:nvSpPr>
            <p:cNvPr id="120" name="Can 119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1" name="Can 120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0327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Intersection of two major technology waves:</a:t>
            </a:r>
          </a:p>
          <a:p>
            <a:pPr lvl="1"/>
            <a:r>
              <a:rPr lang="en-US" dirty="0" smtClean="0"/>
              <a:t>Operational Automation (DevOps)</a:t>
            </a:r>
          </a:p>
          <a:p>
            <a:pPr lvl="1"/>
            <a:r>
              <a:rPr lang="en-US" dirty="0" smtClean="0"/>
              <a:t>Open Source Cloud (OpenStack)</a:t>
            </a:r>
          </a:p>
          <a:p>
            <a:pPr lvl="1"/>
            <a:endParaRPr lang="en-US" dirty="0"/>
          </a:p>
          <a:p>
            <a:r>
              <a:rPr lang="en-US" dirty="0" smtClean="0"/>
              <a:t>Together, a practical approach to cloud scale</a:t>
            </a:r>
          </a:p>
          <a:p>
            <a:pPr lvl="1"/>
            <a:r>
              <a:rPr lang="en-US" dirty="0" smtClean="0"/>
              <a:t>Manages elastic resources</a:t>
            </a:r>
          </a:p>
          <a:p>
            <a:pPr lvl="1"/>
            <a:r>
              <a:rPr lang="en-US" dirty="0" smtClean="0"/>
              <a:t>Embraces constant change</a:t>
            </a:r>
          </a:p>
          <a:p>
            <a:pPr lvl="1"/>
            <a:r>
              <a:rPr lang="en-US" dirty="0" smtClean="0"/>
              <a:t>Productizes best practices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Cloud Operations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src\CloudSolutions\crowbar\change-image\dell\openstack_manager\public\images\dell_blue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3">
                    <a14:imgEffect>
                      <a14:backgroundRemoval t="0" b="100000" l="0" r="100000">
                        <a14:foregroundMark x1="33846" y1="23846" x2="50000" y2="70000"/>
                        <a14:foregroundMark x1="73077" y1="33077" x2="56154" y2="65385"/>
                        <a14:foregroundMark x1="55385" y1="82308" x2="85385" y2="30000"/>
                        <a14:foregroundMark x1="75385" y1="22308" x2="51538" y2="16154"/>
                        <a14:foregroundMark x1="45385" y1="22308" x2="29231" y2="33846"/>
                        <a14:foregroundMark x1="23077" y1="26923" x2="20769" y2="54615"/>
                        <a14:foregroundMark x1="27692" y1="66923" x2="54615" y2="75385"/>
                        <a14:foregroundMark x1="69231" y1="71538" x2="87692" y2="53846"/>
                        <a14:foregroundMark x1="87692" y1="41538" x2="65385" y2="73846"/>
                        <a14:foregroundMark x1="78462" y1="76154" x2="19231" y2="78462"/>
                        <a14:foregroundMark x1="16154" y1="38462" x2="16154" y2="76923"/>
                        <a14:foregroundMark x1="18462" y1="40769" x2="4615" y2="55385"/>
                        <a14:backgroundMark x1="3077" y1="13077" x2="16923" y2="0"/>
                        <a14:backgroundMark x1="87692" y1="6154" x2="99231" y2="16923"/>
                        <a14:backgroundMark x1="93846" y1="86154" x2="80769" y2="94615"/>
                        <a14:backgroundMark x1="5385" y1="89231" x2="23077" y2="9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79958" y="6333163"/>
            <a:ext cx="268682" cy="268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5441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83318"/>
            <a:ext cx="7408333" cy="36428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Plus interconnections are highly complex and dynamic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CloudOps</a:t>
            </a:r>
            <a:r>
              <a:rPr lang="en-US" dirty="0" smtClean="0"/>
              <a:t> for OpenStack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58068" y="4696964"/>
            <a:ext cx="840335" cy="1132385"/>
            <a:chOff x="5400328" y="2635714"/>
            <a:chExt cx="2672616" cy="3601457"/>
          </a:xfrm>
        </p:grpSpPr>
        <p:sp>
          <p:nvSpPr>
            <p:cNvPr id="8" name="Can 7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Node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Can 11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Can 12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58069" y="3205374"/>
            <a:ext cx="840335" cy="1132385"/>
            <a:chOff x="5400328" y="2635714"/>
            <a:chExt cx="2672616" cy="3601457"/>
          </a:xfrm>
        </p:grpSpPr>
        <p:sp>
          <p:nvSpPr>
            <p:cNvPr id="45" name="Can 44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6" name="Can 45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Can 46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API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Can 47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9" name="Can 48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37791" y="4696964"/>
            <a:ext cx="840335" cy="1132385"/>
            <a:chOff x="5400328" y="2635714"/>
            <a:chExt cx="2672616" cy="3601457"/>
          </a:xfrm>
        </p:grpSpPr>
        <p:sp>
          <p:nvSpPr>
            <p:cNvPr id="57" name="Can 56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Can 57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Can 58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Node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0" name="Can 59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1" name="Can 60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836764" y="4696964"/>
            <a:ext cx="840335" cy="1132385"/>
            <a:chOff x="5400328" y="2635714"/>
            <a:chExt cx="2672616" cy="3601457"/>
          </a:xfrm>
        </p:grpSpPr>
        <p:sp>
          <p:nvSpPr>
            <p:cNvPr id="63" name="Can 62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Can 63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5" name="Can 64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Node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6" name="Can 65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Can 66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845362" y="4696964"/>
            <a:ext cx="840335" cy="1132385"/>
            <a:chOff x="5400328" y="2635714"/>
            <a:chExt cx="2672616" cy="3601457"/>
          </a:xfrm>
        </p:grpSpPr>
        <p:sp>
          <p:nvSpPr>
            <p:cNvPr id="69" name="Can 68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Can 69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1" name="Can 70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Node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2" name="Can 71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3" name="Can 72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748082" y="4696964"/>
            <a:ext cx="840335" cy="1132385"/>
            <a:chOff x="5400328" y="2635714"/>
            <a:chExt cx="2672616" cy="3601457"/>
          </a:xfrm>
        </p:grpSpPr>
        <p:sp>
          <p:nvSpPr>
            <p:cNvPr id="75" name="Can 74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6" name="Can 75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Can 76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Node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Can 77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9" name="Can 78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670053" y="4696964"/>
            <a:ext cx="840335" cy="1132385"/>
            <a:chOff x="5400328" y="2635714"/>
            <a:chExt cx="2672616" cy="3601457"/>
          </a:xfrm>
        </p:grpSpPr>
        <p:sp>
          <p:nvSpPr>
            <p:cNvPr id="81" name="Can 80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Can 81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3" name="Can 82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Node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4" name="Can 83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Can 84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837790" y="3205374"/>
            <a:ext cx="840335" cy="1132385"/>
            <a:chOff x="5400328" y="2635714"/>
            <a:chExt cx="2672616" cy="3601457"/>
          </a:xfrm>
        </p:grpSpPr>
        <p:sp>
          <p:nvSpPr>
            <p:cNvPr id="87" name="Can 86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8" name="Can 87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9" name="Can 88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DB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Can 89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1" name="Can 90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836764" y="3205374"/>
            <a:ext cx="840335" cy="1132385"/>
            <a:chOff x="5400328" y="2635714"/>
            <a:chExt cx="2672616" cy="3601457"/>
          </a:xfrm>
        </p:grpSpPr>
        <p:sp>
          <p:nvSpPr>
            <p:cNvPr id="93" name="Can 92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4" name="Can 93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5" name="Can 94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Nova</a:t>
              </a:r>
            </a:p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Cntrl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6" name="Can 95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7" name="Can 96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45361" y="3205374"/>
            <a:ext cx="840335" cy="1132385"/>
            <a:chOff x="5400328" y="2635714"/>
            <a:chExt cx="2672616" cy="3601457"/>
          </a:xfrm>
        </p:grpSpPr>
        <p:sp>
          <p:nvSpPr>
            <p:cNvPr id="99" name="Can 98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0" name="Can 99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Can 100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Dash Board</a:t>
              </a:r>
            </a:p>
          </p:txBody>
        </p:sp>
        <p:sp>
          <p:nvSpPr>
            <p:cNvPr id="102" name="Can 101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3" name="Can 102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748082" y="3205374"/>
            <a:ext cx="840335" cy="1132385"/>
            <a:chOff x="5400328" y="2635714"/>
            <a:chExt cx="2672616" cy="3601457"/>
          </a:xfrm>
        </p:grpSpPr>
        <p:sp>
          <p:nvSpPr>
            <p:cNvPr id="105" name="Can 104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6" name="Can 105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Can 106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Nagios</a:t>
              </a:r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8" name="Can 107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9" name="Can 108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432356" y="3205374"/>
            <a:ext cx="1078031" cy="1132385"/>
            <a:chOff x="5400328" y="2635714"/>
            <a:chExt cx="2672616" cy="3601457"/>
          </a:xfrm>
        </p:grpSpPr>
        <p:sp>
          <p:nvSpPr>
            <p:cNvPr id="111" name="Can 110"/>
            <p:cNvSpPr/>
            <p:nvPr/>
          </p:nvSpPr>
          <p:spPr>
            <a:xfrm>
              <a:off x="5400328" y="5231331"/>
              <a:ext cx="2672615" cy="100584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2" name="Can 111"/>
            <p:cNvSpPr/>
            <p:nvPr/>
          </p:nvSpPr>
          <p:spPr>
            <a:xfrm>
              <a:off x="5400328" y="4560569"/>
              <a:ext cx="2672615" cy="933052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3" name="Can 112"/>
            <p:cNvSpPr/>
            <p:nvPr/>
          </p:nvSpPr>
          <p:spPr>
            <a:xfrm>
              <a:off x="5400328" y="2980217"/>
              <a:ext cx="2672616" cy="1828463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Crowbar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Chef</a:t>
              </a:r>
            </a:p>
          </p:txBody>
        </p:sp>
        <p:sp>
          <p:nvSpPr>
            <p:cNvPr id="114" name="Can 113"/>
            <p:cNvSpPr/>
            <p:nvPr/>
          </p:nvSpPr>
          <p:spPr>
            <a:xfrm>
              <a:off x="5400328" y="2635714"/>
              <a:ext cx="2672616" cy="68900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5" name="Can 114"/>
            <p:cNvSpPr/>
            <p:nvPr/>
          </p:nvSpPr>
          <p:spPr>
            <a:xfrm>
              <a:off x="5400328" y="2635717"/>
              <a:ext cx="413486" cy="3505202"/>
            </a:xfrm>
            <a:prstGeom prst="can">
              <a:avLst>
                <a:gd name="adj" fmla="val 363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 smtClean="0"/>
                <a:t>Config</a:t>
              </a:r>
              <a:endParaRPr lang="en-US" sz="1400" dirty="0"/>
            </a:p>
          </p:txBody>
        </p:sp>
      </p:grpSp>
      <p:cxnSp>
        <p:nvCxnSpPr>
          <p:cNvPr id="14" name="Straight Connector 13"/>
          <p:cNvCxnSpPr>
            <a:stCxn id="107" idx="3"/>
            <a:endCxn id="84" idx="1"/>
          </p:cNvCxnSpPr>
          <p:nvPr/>
        </p:nvCxnSpPr>
        <p:spPr>
          <a:xfrm flipH="1">
            <a:off x="2090221" y="3888607"/>
            <a:ext cx="1078029" cy="8083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06" idx="0"/>
            <a:endCxn id="78" idx="1"/>
          </p:cNvCxnSpPr>
          <p:nvPr/>
        </p:nvCxnSpPr>
        <p:spPr>
          <a:xfrm>
            <a:off x="3168250" y="3883939"/>
            <a:ext cx="0" cy="8130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7" idx="3"/>
            <a:endCxn id="72" idx="1"/>
          </p:cNvCxnSpPr>
          <p:nvPr/>
        </p:nvCxnSpPr>
        <p:spPr>
          <a:xfrm>
            <a:off x="3168250" y="3888607"/>
            <a:ext cx="1097280" cy="8083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6" idx="0"/>
            <a:endCxn id="66" idx="1"/>
          </p:cNvCxnSpPr>
          <p:nvPr/>
        </p:nvCxnSpPr>
        <p:spPr>
          <a:xfrm>
            <a:off x="3168250" y="3883939"/>
            <a:ext cx="2088682" cy="8130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07" idx="3"/>
            <a:endCxn id="60" idx="1"/>
          </p:cNvCxnSpPr>
          <p:nvPr/>
        </p:nvCxnSpPr>
        <p:spPr>
          <a:xfrm>
            <a:off x="3168250" y="3888607"/>
            <a:ext cx="3089709" cy="8083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endCxn id="12" idx="1"/>
          </p:cNvCxnSpPr>
          <p:nvPr/>
        </p:nvCxnSpPr>
        <p:spPr>
          <a:xfrm>
            <a:off x="3368842" y="3957282"/>
            <a:ext cx="3909394" cy="7396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07" idx="3"/>
            <a:endCxn id="49" idx="2"/>
          </p:cNvCxnSpPr>
          <p:nvPr/>
        </p:nvCxnSpPr>
        <p:spPr>
          <a:xfrm flipV="1">
            <a:off x="3168250" y="3756435"/>
            <a:ext cx="3689819" cy="1321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06" idx="0"/>
            <a:endCxn id="91" idx="2"/>
          </p:cNvCxnSpPr>
          <p:nvPr/>
        </p:nvCxnSpPr>
        <p:spPr>
          <a:xfrm flipV="1">
            <a:off x="3168250" y="3756435"/>
            <a:ext cx="2669540" cy="1275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06" idx="0"/>
            <a:endCxn id="103" idx="2"/>
          </p:cNvCxnSpPr>
          <p:nvPr/>
        </p:nvCxnSpPr>
        <p:spPr>
          <a:xfrm flipV="1">
            <a:off x="3168250" y="3756435"/>
            <a:ext cx="677111" cy="1275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13" idx="4"/>
            <a:endCxn id="107" idx="3"/>
          </p:cNvCxnSpPr>
          <p:nvPr/>
        </p:nvCxnSpPr>
        <p:spPr>
          <a:xfrm>
            <a:off x="2510387" y="3601151"/>
            <a:ext cx="657863" cy="2874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endCxn id="84" idx="1"/>
          </p:cNvCxnSpPr>
          <p:nvPr/>
        </p:nvCxnSpPr>
        <p:spPr>
          <a:xfrm>
            <a:off x="2090220" y="3884361"/>
            <a:ext cx="1" cy="81260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79" idx="1"/>
          </p:cNvCxnSpPr>
          <p:nvPr/>
        </p:nvCxnSpPr>
        <p:spPr>
          <a:xfrm>
            <a:off x="2090219" y="3884361"/>
            <a:ext cx="722868" cy="81260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73" idx="1"/>
          </p:cNvCxnSpPr>
          <p:nvPr/>
        </p:nvCxnSpPr>
        <p:spPr>
          <a:xfrm>
            <a:off x="2090219" y="3879693"/>
            <a:ext cx="1820148" cy="81727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67" idx="1"/>
          </p:cNvCxnSpPr>
          <p:nvPr/>
        </p:nvCxnSpPr>
        <p:spPr>
          <a:xfrm>
            <a:off x="2090219" y="3884361"/>
            <a:ext cx="2811550" cy="81260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61" idx="1"/>
          </p:cNvCxnSpPr>
          <p:nvPr/>
        </p:nvCxnSpPr>
        <p:spPr>
          <a:xfrm>
            <a:off x="2290811" y="3953036"/>
            <a:ext cx="3611985" cy="74392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endCxn id="103" idx="0"/>
          </p:cNvCxnSpPr>
          <p:nvPr/>
        </p:nvCxnSpPr>
        <p:spPr>
          <a:xfrm flipV="1">
            <a:off x="2090219" y="3252613"/>
            <a:ext cx="1820147" cy="63174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endCxn id="97" idx="0"/>
          </p:cNvCxnSpPr>
          <p:nvPr/>
        </p:nvCxnSpPr>
        <p:spPr>
          <a:xfrm flipV="1">
            <a:off x="2090219" y="3252613"/>
            <a:ext cx="2811550" cy="62708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endCxn id="109" idx="1"/>
          </p:cNvCxnSpPr>
          <p:nvPr/>
        </p:nvCxnSpPr>
        <p:spPr>
          <a:xfrm flipV="1">
            <a:off x="2090219" y="3205375"/>
            <a:ext cx="722868" cy="67431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3" idx="0"/>
          </p:cNvCxnSpPr>
          <p:nvPr/>
        </p:nvCxnSpPr>
        <p:spPr>
          <a:xfrm flipH="1" flipV="1">
            <a:off x="2090220" y="3884362"/>
            <a:ext cx="4832853" cy="85984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91" idx="1"/>
          </p:cNvCxnSpPr>
          <p:nvPr/>
        </p:nvCxnSpPr>
        <p:spPr>
          <a:xfrm flipV="1">
            <a:off x="2090221" y="3205375"/>
            <a:ext cx="3812574" cy="68323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endCxn id="49" idx="1"/>
          </p:cNvCxnSpPr>
          <p:nvPr/>
        </p:nvCxnSpPr>
        <p:spPr>
          <a:xfrm flipV="1">
            <a:off x="2090219" y="3205375"/>
            <a:ext cx="4832855" cy="68323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01" idx="4"/>
            <a:endCxn id="47" idx="0"/>
          </p:cNvCxnSpPr>
          <p:nvPr/>
        </p:nvCxnSpPr>
        <p:spPr>
          <a:xfrm flipV="1">
            <a:off x="4685696" y="3457422"/>
            <a:ext cx="2592541" cy="14372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89" idx="4"/>
            <a:endCxn id="47" idx="0"/>
          </p:cNvCxnSpPr>
          <p:nvPr/>
        </p:nvCxnSpPr>
        <p:spPr>
          <a:xfrm flipV="1">
            <a:off x="6678125" y="3457422"/>
            <a:ext cx="600112" cy="14372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95" idx="3"/>
            <a:endCxn id="47" idx="0"/>
          </p:cNvCxnSpPr>
          <p:nvPr/>
        </p:nvCxnSpPr>
        <p:spPr>
          <a:xfrm flipV="1">
            <a:off x="5256932" y="3457422"/>
            <a:ext cx="2021305" cy="43118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1" idx="0"/>
            <a:endCxn id="94" idx="0"/>
          </p:cNvCxnSpPr>
          <p:nvPr/>
        </p:nvCxnSpPr>
        <p:spPr>
          <a:xfrm flipH="1" flipV="1">
            <a:off x="5256932" y="3883939"/>
            <a:ext cx="2021304" cy="1065073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60" idx="3"/>
            <a:endCxn id="94" idx="0"/>
          </p:cNvCxnSpPr>
          <p:nvPr/>
        </p:nvCxnSpPr>
        <p:spPr>
          <a:xfrm flipH="1" flipV="1">
            <a:off x="5256932" y="3883939"/>
            <a:ext cx="1001027" cy="102966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65" idx="0"/>
            <a:endCxn id="94" idx="0"/>
          </p:cNvCxnSpPr>
          <p:nvPr/>
        </p:nvCxnSpPr>
        <p:spPr>
          <a:xfrm flipV="1">
            <a:off x="5256932" y="3883939"/>
            <a:ext cx="0" cy="1065073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71" idx="0"/>
            <a:endCxn id="94" idx="0"/>
          </p:cNvCxnSpPr>
          <p:nvPr/>
        </p:nvCxnSpPr>
        <p:spPr>
          <a:xfrm flipV="1">
            <a:off x="4265530" y="3883939"/>
            <a:ext cx="991402" cy="1065073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77" idx="0"/>
            <a:endCxn id="95" idx="3"/>
          </p:cNvCxnSpPr>
          <p:nvPr/>
        </p:nvCxnSpPr>
        <p:spPr>
          <a:xfrm flipV="1">
            <a:off x="3168250" y="3888607"/>
            <a:ext cx="2088682" cy="106040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83" idx="0"/>
            <a:endCxn id="95" idx="3"/>
          </p:cNvCxnSpPr>
          <p:nvPr/>
        </p:nvCxnSpPr>
        <p:spPr>
          <a:xfrm flipV="1">
            <a:off x="2090221" y="3888607"/>
            <a:ext cx="3166711" cy="106040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18485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0BA0-97A1-4BC8-8CF3-B745440C6559}" type="datetime1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89473" y="1848940"/>
            <a:ext cx="4973799" cy="4257408"/>
            <a:chOff x="2089473" y="1848940"/>
            <a:chExt cx="4973799" cy="425740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473" y="1848940"/>
              <a:ext cx="4973799" cy="4257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14:imgLayer r:embed="rId4">
                      <a14:imgEffect>
                        <a14:backgroundRemoval t="9167" b="81667" l="0" r="100000">
                          <a14:backgroundMark x1="20938" y1="72708" x2="7500" y2="672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919417" y="2235005"/>
              <a:ext cx="1940767" cy="1525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Freeform 9"/>
            <p:cNvSpPr/>
            <p:nvPr/>
          </p:nvSpPr>
          <p:spPr>
            <a:xfrm>
              <a:off x="5486400" y="3415004"/>
              <a:ext cx="979714" cy="569167"/>
            </a:xfrm>
            <a:custGeom>
              <a:avLst/>
              <a:gdLst>
                <a:gd name="connsiteX0" fmla="*/ 121298 w 979714"/>
                <a:gd name="connsiteY0" fmla="*/ 74645 h 569167"/>
                <a:gd name="connsiteX1" fmla="*/ 233265 w 979714"/>
                <a:gd name="connsiteY1" fmla="*/ 270588 h 569167"/>
                <a:gd name="connsiteX2" fmla="*/ 345233 w 979714"/>
                <a:gd name="connsiteY2" fmla="*/ 354563 h 569167"/>
                <a:gd name="connsiteX3" fmla="*/ 522514 w 979714"/>
                <a:gd name="connsiteY3" fmla="*/ 242596 h 569167"/>
                <a:gd name="connsiteX4" fmla="*/ 662473 w 979714"/>
                <a:gd name="connsiteY4" fmla="*/ 130629 h 569167"/>
                <a:gd name="connsiteX5" fmla="*/ 765110 w 979714"/>
                <a:gd name="connsiteY5" fmla="*/ 0 h 569167"/>
                <a:gd name="connsiteX6" fmla="*/ 979714 w 979714"/>
                <a:gd name="connsiteY6" fmla="*/ 158620 h 569167"/>
                <a:gd name="connsiteX7" fmla="*/ 634482 w 979714"/>
                <a:gd name="connsiteY7" fmla="*/ 391886 h 569167"/>
                <a:gd name="connsiteX8" fmla="*/ 419878 w 979714"/>
                <a:gd name="connsiteY8" fmla="*/ 475861 h 569167"/>
                <a:gd name="connsiteX9" fmla="*/ 317241 w 979714"/>
                <a:gd name="connsiteY9" fmla="*/ 569167 h 569167"/>
                <a:gd name="connsiteX10" fmla="*/ 177282 w 979714"/>
                <a:gd name="connsiteY10" fmla="*/ 522514 h 569167"/>
                <a:gd name="connsiteX11" fmla="*/ 214604 w 979714"/>
                <a:gd name="connsiteY11" fmla="*/ 410547 h 569167"/>
                <a:gd name="connsiteX12" fmla="*/ 0 w 979714"/>
                <a:gd name="connsiteY12" fmla="*/ 307910 h 569167"/>
                <a:gd name="connsiteX13" fmla="*/ 65314 w 979714"/>
                <a:gd name="connsiteY13" fmla="*/ 83976 h 569167"/>
                <a:gd name="connsiteX14" fmla="*/ 121298 w 979714"/>
                <a:gd name="connsiteY14" fmla="*/ 74645 h 56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9714" h="569167">
                  <a:moveTo>
                    <a:pt x="121298" y="74645"/>
                  </a:moveTo>
                  <a:lnTo>
                    <a:pt x="233265" y="270588"/>
                  </a:lnTo>
                  <a:lnTo>
                    <a:pt x="345233" y="354563"/>
                  </a:lnTo>
                  <a:lnTo>
                    <a:pt x="522514" y="242596"/>
                  </a:lnTo>
                  <a:lnTo>
                    <a:pt x="662473" y="130629"/>
                  </a:lnTo>
                  <a:lnTo>
                    <a:pt x="765110" y="0"/>
                  </a:lnTo>
                  <a:lnTo>
                    <a:pt x="979714" y="158620"/>
                  </a:lnTo>
                  <a:lnTo>
                    <a:pt x="634482" y="391886"/>
                  </a:lnTo>
                  <a:lnTo>
                    <a:pt x="419878" y="475861"/>
                  </a:lnTo>
                  <a:lnTo>
                    <a:pt x="317241" y="569167"/>
                  </a:lnTo>
                  <a:lnTo>
                    <a:pt x="177282" y="522514"/>
                  </a:lnTo>
                  <a:lnTo>
                    <a:pt x="214604" y="410547"/>
                  </a:lnTo>
                  <a:lnTo>
                    <a:pt x="0" y="307910"/>
                  </a:lnTo>
                  <a:lnTo>
                    <a:pt x="65314" y="83976"/>
                  </a:lnTo>
                  <a:lnTo>
                    <a:pt x="121298" y="746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89473" y="1371046"/>
            <a:ext cx="244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soup for you!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57689360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Crowbar Deep Dive</a:t>
            </a:r>
            <a:endParaRPr lang="en-US" sz="6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WARNING: TECHNICAL CONTENT AHEAD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2" descr="C:\src\CloudSolutions\crowbar\change-image\dell\openstack_manager\public\images\bunn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8230279" y="5788829"/>
            <a:ext cx="512209" cy="514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/>
          <p:cNvSpPr/>
          <p:nvPr/>
        </p:nvSpPr>
        <p:spPr>
          <a:xfrm>
            <a:off x="1632857" y="1838131"/>
            <a:ext cx="671804" cy="597159"/>
          </a:xfrm>
          <a:prstGeom prst="triangl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$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6755363" y="1838131"/>
            <a:ext cx="671804" cy="597159"/>
          </a:xfrm>
          <a:prstGeom prst="triangl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$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21823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72067" y="2174033"/>
            <a:ext cx="7408333" cy="39521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Mission: “A Zero Touch Cloud Installer”</a:t>
            </a:r>
          </a:p>
          <a:p>
            <a:pPr marL="301943" lvl="1" indent="0">
              <a:buNone/>
            </a:pPr>
            <a:r>
              <a:rPr lang="en-US" b="1" dirty="0"/>
              <a:t>Servers in boxes to full function cloud in under 2 </a:t>
            </a:r>
            <a:r>
              <a:rPr lang="en-US" b="1" dirty="0" smtClean="0"/>
              <a:t>hours</a:t>
            </a:r>
          </a:p>
          <a:p>
            <a:pPr marL="301943" lvl="1" indent="0">
              <a:buNone/>
            </a:pPr>
            <a:endParaRPr lang="en-US" dirty="0" smtClean="0"/>
          </a:p>
          <a:p>
            <a:r>
              <a:rPr lang="en-US" dirty="0" smtClean="0"/>
              <a:t>Fast &amp; Flexible</a:t>
            </a:r>
          </a:p>
          <a:p>
            <a:pPr lvl="1"/>
            <a:r>
              <a:rPr lang="en-US" dirty="0" smtClean="0"/>
              <a:t>Bare metal install including BIOS &amp; RAID 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smtClean="0"/>
              <a:t>Users can choose how their system is configured (“barclamps”)</a:t>
            </a:r>
          </a:p>
          <a:p>
            <a:r>
              <a:rPr lang="en-US" dirty="0" smtClean="0"/>
              <a:t>DevOps Embracing</a:t>
            </a:r>
          </a:p>
          <a:p>
            <a:pPr lvl="1"/>
            <a:r>
              <a:rPr lang="en-US" dirty="0" smtClean="0"/>
              <a:t>Ongoing </a:t>
            </a:r>
            <a:r>
              <a:rPr lang="en-US" b="1" i="1" dirty="0" smtClean="0"/>
              <a:t>Operations Model</a:t>
            </a:r>
            <a:r>
              <a:rPr lang="en-US" dirty="0" smtClean="0"/>
              <a:t> (DevOps for Clouds)</a:t>
            </a:r>
          </a:p>
          <a:p>
            <a:pPr lvl="1"/>
            <a:r>
              <a:rPr lang="en-US" dirty="0" smtClean="0"/>
              <a:t>Leverages &amp; Wraps Opscode Chef</a:t>
            </a:r>
          </a:p>
          <a:p>
            <a:r>
              <a:rPr lang="en-US" i="1" dirty="0" smtClean="0"/>
              <a:t>Open</a:t>
            </a:r>
          </a:p>
          <a:p>
            <a:pPr lvl="1"/>
            <a:r>
              <a:rPr lang="en-US" i="1" dirty="0" smtClean="0"/>
              <a:t>Not</a:t>
            </a:r>
            <a:r>
              <a:rPr lang="en-US" dirty="0" smtClean="0"/>
              <a:t> specific to OpenStack – Dell using for other Apps</a:t>
            </a:r>
          </a:p>
          <a:p>
            <a:pPr lvl="1"/>
            <a:r>
              <a:rPr lang="en-US" i="1" dirty="0" smtClean="0"/>
              <a:t>Not</a:t>
            </a:r>
            <a:r>
              <a:rPr lang="en-US" dirty="0" smtClean="0"/>
              <a:t> restricted to Dell hardware</a:t>
            </a:r>
          </a:p>
          <a:p>
            <a:pPr lvl="1"/>
            <a:r>
              <a:rPr lang="en-US" dirty="0" smtClean="0"/>
              <a:t>Apache 2 licensed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Dell Cloud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Crowbar?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55961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8"/>
          <p:cNvSpPr/>
          <p:nvPr/>
        </p:nvSpPr>
        <p:spPr>
          <a:xfrm>
            <a:off x="2118047" y="1679510"/>
            <a:ext cx="6923315" cy="1427583"/>
          </a:xfrm>
          <a:custGeom>
            <a:avLst/>
            <a:gdLst>
              <a:gd name="connsiteX0" fmla="*/ 746449 w 6923315"/>
              <a:gd name="connsiteY0" fmla="*/ 102637 h 1427583"/>
              <a:gd name="connsiteX1" fmla="*/ 1782147 w 6923315"/>
              <a:gd name="connsiteY1" fmla="*/ 37322 h 1427583"/>
              <a:gd name="connsiteX2" fmla="*/ 2920482 w 6923315"/>
              <a:gd name="connsiteY2" fmla="*/ 111967 h 1427583"/>
              <a:gd name="connsiteX3" fmla="*/ 4516017 w 6923315"/>
              <a:gd name="connsiteY3" fmla="*/ 289249 h 1427583"/>
              <a:gd name="connsiteX4" fmla="*/ 5066523 w 6923315"/>
              <a:gd name="connsiteY4" fmla="*/ 270588 h 1427583"/>
              <a:gd name="connsiteX5" fmla="*/ 5878286 w 6923315"/>
              <a:gd name="connsiteY5" fmla="*/ 139959 h 1427583"/>
              <a:gd name="connsiteX6" fmla="*/ 6494107 w 6923315"/>
              <a:gd name="connsiteY6" fmla="*/ 46653 h 1427583"/>
              <a:gd name="connsiteX7" fmla="*/ 6792686 w 6923315"/>
              <a:gd name="connsiteY7" fmla="*/ 0 h 1427583"/>
              <a:gd name="connsiteX8" fmla="*/ 6923315 w 6923315"/>
              <a:gd name="connsiteY8" fmla="*/ 1054359 h 1427583"/>
              <a:gd name="connsiteX9" fmla="*/ 6643396 w 6923315"/>
              <a:gd name="connsiteY9" fmla="*/ 1427583 h 1427583"/>
              <a:gd name="connsiteX10" fmla="*/ 9331 w 6923315"/>
              <a:gd name="connsiteY10" fmla="*/ 1380930 h 1427583"/>
              <a:gd name="connsiteX11" fmla="*/ 0 w 6923315"/>
              <a:gd name="connsiteY11" fmla="*/ 130628 h 1427583"/>
              <a:gd name="connsiteX12" fmla="*/ 746449 w 6923315"/>
              <a:gd name="connsiteY12" fmla="*/ 102637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315" h="1427583">
                <a:moveTo>
                  <a:pt x="746449" y="102637"/>
                </a:moveTo>
                <a:lnTo>
                  <a:pt x="1782147" y="37322"/>
                </a:lnTo>
                <a:lnTo>
                  <a:pt x="2920482" y="111967"/>
                </a:lnTo>
                <a:lnTo>
                  <a:pt x="4516017" y="289249"/>
                </a:lnTo>
                <a:lnTo>
                  <a:pt x="5066523" y="270588"/>
                </a:lnTo>
                <a:lnTo>
                  <a:pt x="5878286" y="139959"/>
                </a:lnTo>
                <a:lnTo>
                  <a:pt x="6494107" y="46653"/>
                </a:lnTo>
                <a:lnTo>
                  <a:pt x="6792686" y="0"/>
                </a:lnTo>
                <a:lnTo>
                  <a:pt x="6923315" y="1054359"/>
                </a:lnTo>
                <a:lnTo>
                  <a:pt x="6643396" y="1427583"/>
                </a:lnTo>
                <a:lnTo>
                  <a:pt x="9331" y="1380930"/>
                </a:lnTo>
                <a:cubicBezTo>
                  <a:pt x="6221" y="964163"/>
                  <a:pt x="3110" y="547395"/>
                  <a:pt x="0" y="130628"/>
                </a:cubicBezTo>
                <a:lnTo>
                  <a:pt x="746449" y="1026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Crowbar Stages of Deployment</a:t>
            </a:r>
            <a:endParaRPr lang="en-US" dirty="0"/>
          </a:p>
        </p:txBody>
      </p:sp>
      <p:grpSp>
        <p:nvGrpSpPr>
          <p:cNvPr id="27" name="Group 13"/>
          <p:cNvGrpSpPr/>
          <p:nvPr/>
        </p:nvGrpSpPr>
        <p:grpSpPr>
          <a:xfrm>
            <a:off x="1139892" y="1847460"/>
            <a:ext cx="3009108" cy="3928815"/>
            <a:chOff x="1066989" y="1067221"/>
            <a:chExt cx="2401967" cy="3136106"/>
          </a:xfrm>
        </p:grpSpPr>
        <p:sp>
          <p:nvSpPr>
            <p:cNvPr id="28" name="Right Arrow 27"/>
            <p:cNvSpPr/>
            <p:nvPr/>
          </p:nvSpPr>
          <p:spPr>
            <a:xfrm>
              <a:off x="1222347" y="1216249"/>
              <a:ext cx="829339" cy="424440"/>
            </a:xfrm>
            <a:prstGeom prst="rightArrow">
              <a:avLst/>
            </a:prstGeom>
            <a:gradFill rotWithShape="1">
              <a:gsLst>
                <a:gs pos="0">
                  <a:srgbClr val="F2AF00">
                    <a:tint val="50000"/>
                    <a:satMod val="300000"/>
                  </a:srgbClr>
                </a:gs>
                <a:gs pos="35000">
                  <a:srgbClr val="F2AF00">
                    <a:tint val="37000"/>
                    <a:satMod val="300000"/>
                  </a:srgbClr>
                </a:gs>
                <a:gs pos="100000">
                  <a:srgbClr val="F2AF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2AF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1222347" y="2069415"/>
              <a:ext cx="829339" cy="424440"/>
            </a:xfrm>
            <a:prstGeom prst="rightArrow">
              <a:avLst/>
            </a:prstGeom>
            <a:gradFill rotWithShape="1">
              <a:gsLst>
                <a:gs pos="0">
                  <a:srgbClr val="6E2585">
                    <a:tint val="50000"/>
                    <a:satMod val="300000"/>
                  </a:srgbClr>
                </a:gs>
                <a:gs pos="35000">
                  <a:srgbClr val="6E2585">
                    <a:tint val="37000"/>
                    <a:satMod val="300000"/>
                  </a:srgbClr>
                </a:gs>
                <a:gs pos="100000">
                  <a:srgbClr val="6E2585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E2585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1197191" y="2824054"/>
              <a:ext cx="844572" cy="424440"/>
            </a:xfrm>
            <a:prstGeom prst="rightArrow">
              <a:avLst/>
            </a:prstGeom>
            <a:gradFill rotWithShape="1">
              <a:gsLst>
                <a:gs pos="0">
                  <a:srgbClr val="7AB800">
                    <a:tint val="50000"/>
                    <a:satMod val="300000"/>
                  </a:srgbClr>
                </a:gs>
                <a:gs pos="35000">
                  <a:srgbClr val="7AB800">
                    <a:tint val="37000"/>
                    <a:satMod val="300000"/>
                  </a:srgbClr>
                </a:gs>
                <a:gs pos="100000">
                  <a:srgbClr val="7AB8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AB8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212424" y="3614224"/>
              <a:ext cx="829339" cy="424440"/>
            </a:xfrm>
            <a:prstGeom prst="rightArrow">
              <a:avLst/>
            </a:prstGeom>
            <a:gradFill rotWithShape="1">
              <a:gsLst>
                <a:gs pos="0">
                  <a:srgbClr val="0085C3">
                    <a:tint val="50000"/>
                    <a:satMod val="300000"/>
                  </a:srgbClr>
                </a:gs>
                <a:gs pos="35000">
                  <a:srgbClr val="0085C3">
                    <a:tint val="37000"/>
                    <a:satMod val="300000"/>
                  </a:srgbClr>
                </a:gs>
                <a:gs pos="100000">
                  <a:srgbClr val="0085C3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85C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066989" y="1067221"/>
              <a:ext cx="589615" cy="3136106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cs typeface="Arial" pitchFamily="34" charset="0"/>
                </a:rPr>
                <a:t>Dell “Crowbar”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cs typeface="Arial" pitchFamily="34" charset="0"/>
                </a:rPr>
                <a:t>Ops Management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051686" y="2691316"/>
              <a:ext cx="1417270" cy="664457"/>
            </a:xfrm>
            <a:prstGeom prst="roundRect">
              <a:avLst/>
            </a:prstGeom>
            <a:solidFill>
              <a:srgbClr val="7AB800"/>
            </a:solidFill>
            <a:ln w="38100" cap="flat" cmpd="sng" algn="ctr">
              <a:solidFill>
                <a:srgbClr val="44444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rPr>
                <a:t>Core Components &amp; Operating Systems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041763" y="1917172"/>
              <a:ext cx="1418789" cy="664457"/>
            </a:xfrm>
            <a:prstGeom prst="roundRect">
              <a:avLst>
                <a:gd name="adj" fmla="val 14228"/>
              </a:avLst>
            </a:prstGeom>
            <a:solidFill>
              <a:srgbClr val="6E2585"/>
            </a:solidFill>
            <a:ln w="38100" cap="flat" cmpd="sng" algn="ctr">
              <a:solidFill>
                <a:srgbClr val="44444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rPr>
                <a:t>Cloud Infrastructure &amp; Dell IP Extensions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051686" y="3488716"/>
              <a:ext cx="1409744" cy="664457"/>
            </a:xfrm>
            <a:prstGeom prst="roundRect">
              <a:avLst/>
            </a:prstGeom>
            <a:solidFill>
              <a:srgbClr val="0085C3"/>
            </a:solidFill>
            <a:ln w="38100" cap="flat" cmpd="sng" algn="ctr">
              <a:solidFill>
                <a:srgbClr val="44444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rPr>
                <a:t>Physical Resources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041763" y="1091915"/>
              <a:ext cx="1418789" cy="664457"/>
            </a:xfrm>
            <a:prstGeom prst="roundRect">
              <a:avLst>
                <a:gd name="adj" fmla="val 14228"/>
              </a:avLst>
            </a:prstGeom>
            <a:solidFill>
              <a:srgbClr val="F2AF00"/>
            </a:solidFill>
            <a:ln w="38100" cap="flat" cmpd="sng" algn="ctr">
              <a:solidFill>
                <a:srgbClr val="44444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rPr>
                <a:t>APIs, User Access, &amp; Ecosystem Partners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934650" y="5915288"/>
            <a:ext cx="5995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Crowbar has potential to service other programs beyond OpenStack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292083" y="1651518"/>
            <a:ext cx="4450702" cy="4074745"/>
          </a:xfrm>
        </p:spPr>
        <p:txBody>
          <a:bodyPr>
            <a:noAutofit/>
          </a:bodyPr>
          <a:lstStyle/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Includes all the components required to implement an </a:t>
            </a:r>
            <a:r>
              <a:rPr lang="en-US" sz="1400" i="1" dirty="0" smtClean="0">
                <a:solidFill>
                  <a:schemeClr val="tx1"/>
                </a:solidFill>
              </a:rPr>
              <a:t>entire</a:t>
            </a:r>
            <a:r>
              <a:rPr lang="en-US" sz="1400" dirty="0" smtClean="0">
                <a:solidFill>
                  <a:schemeClr val="tx1"/>
                </a:solidFill>
              </a:rPr>
              <a:t> cloud infrastructure including ecosystems partners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Pluggable components deploy cloud infrastructure.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Allow for addition of Dell IP and expansion by the community services and customers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Can integrate with Dell existing products 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Delivers basic data center </a:t>
            </a:r>
            <a:r>
              <a:rPr lang="en-US" sz="1400" dirty="0" smtClean="0">
                <a:solidFill>
                  <a:schemeClr val="tx1"/>
                </a:solidFill>
              </a:rPr>
              <a:t>services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and required cloud infrastructure.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Provision </a:t>
            </a:r>
            <a:r>
              <a:rPr lang="en-US" sz="1400" dirty="0">
                <a:solidFill>
                  <a:schemeClr val="tx1"/>
                </a:solidFill>
              </a:rPr>
              <a:t>bare-metal servers from box to cloud WITHOUT user intervention (other than racking/cabling and some minimal configuration questions) 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NOT EXCLUSIVE TO DELL HARDWARE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964913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118047" y="1679510"/>
            <a:ext cx="6923315" cy="1427583"/>
          </a:xfrm>
          <a:custGeom>
            <a:avLst/>
            <a:gdLst>
              <a:gd name="connsiteX0" fmla="*/ 746449 w 6923315"/>
              <a:gd name="connsiteY0" fmla="*/ 102637 h 1427583"/>
              <a:gd name="connsiteX1" fmla="*/ 1782147 w 6923315"/>
              <a:gd name="connsiteY1" fmla="*/ 37322 h 1427583"/>
              <a:gd name="connsiteX2" fmla="*/ 2920482 w 6923315"/>
              <a:gd name="connsiteY2" fmla="*/ 111967 h 1427583"/>
              <a:gd name="connsiteX3" fmla="*/ 4516017 w 6923315"/>
              <a:gd name="connsiteY3" fmla="*/ 289249 h 1427583"/>
              <a:gd name="connsiteX4" fmla="*/ 5066523 w 6923315"/>
              <a:gd name="connsiteY4" fmla="*/ 270588 h 1427583"/>
              <a:gd name="connsiteX5" fmla="*/ 5878286 w 6923315"/>
              <a:gd name="connsiteY5" fmla="*/ 139959 h 1427583"/>
              <a:gd name="connsiteX6" fmla="*/ 6494107 w 6923315"/>
              <a:gd name="connsiteY6" fmla="*/ 46653 h 1427583"/>
              <a:gd name="connsiteX7" fmla="*/ 6792686 w 6923315"/>
              <a:gd name="connsiteY7" fmla="*/ 0 h 1427583"/>
              <a:gd name="connsiteX8" fmla="*/ 6923315 w 6923315"/>
              <a:gd name="connsiteY8" fmla="*/ 1054359 h 1427583"/>
              <a:gd name="connsiteX9" fmla="*/ 6643396 w 6923315"/>
              <a:gd name="connsiteY9" fmla="*/ 1427583 h 1427583"/>
              <a:gd name="connsiteX10" fmla="*/ 9331 w 6923315"/>
              <a:gd name="connsiteY10" fmla="*/ 1380930 h 1427583"/>
              <a:gd name="connsiteX11" fmla="*/ 0 w 6923315"/>
              <a:gd name="connsiteY11" fmla="*/ 130628 h 1427583"/>
              <a:gd name="connsiteX12" fmla="*/ 746449 w 6923315"/>
              <a:gd name="connsiteY12" fmla="*/ 102637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315" h="1427583">
                <a:moveTo>
                  <a:pt x="746449" y="102637"/>
                </a:moveTo>
                <a:lnTo>
                  <a:pt x="1782147" y="37322"/>
                </a:lnTo>
                <a:lnTo>
                  <a:pt x="2920482" y="111967"/>
                </a:lnTo>
                <a:lnTo>
                  <a:pt x="4516017" y="289249"/>
                </a:lnTo>
                <a:lnTo>
                  <a:pt x="5066523" y="270588"/>
                </a:lnTo>
                <a:lnTo>
                  <a:pt x="5878286" y="139959"/>
                </a:lnTo>
                <a:lnTo>
                  <a:pt x="6494107" y="46653"/>
                </a:lnTo>
                <a:lnTo>
                  <a:pt x="6792686" y="0"/>
                </a:lnTo>
                <a:lnTo>
                  <a:pt x="6923315" y="1054359"/>
                </a:lnTo>
                <a:lnTo>
                  <a:pt x="6643396" y="1427583"/>
                </a:lnTo>
                <a:lnTo>
                  <a:pt x="9331" y="1380930"/>
                </a:lnTo>
                <a:cubicBezTo>
                  <a:pt x="6221" y="964163"/>
                  <a:pt x="3110" y="547395"/>
                  <a:pt x="0" y="130628"/>
                </a:cubicBezTo>
                <a:lnTo>
                  <a:pt x="746449" y="1026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Crowbar = Install State Machine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754152" y="1906766"/>
            <a:ext cx="5859625" cy="446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17893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2118047" y="1679510"/>
            <a:ext cx="6923315" cy="1427583"/>
          </a:xfrm>
          <a:custGeom>
            <a:avLst/>
            <a:gdLst>
              <a:gd name="connsiteX0" fmla="*/ 746449 w 6923315"/>
              <a:gd name="connsiteY0" fmla="*/ 102637 h 1427583"/>
              <a:gd name="connsiteX1" fmla="*/ 1782147 w 6923315"/>
              <a:gd name="connsiteY1" fmla="*/ 37322 h 1427583"/>
              <a:gd name="connsiteX2" fmla="*/ 2920482 w 6923315"/>
              <a:gd name="connsiteY2" fmla="*/ 111967 h 1427583"/>
              <a:gd name="connsiteX3" fmla="*/ 4516017 w 6923315"/>
              <a:gd name="connsiteY3" fmla="*/ 289249 h 1427583"/>
              <a:gd name="connsiteX4" fmla="*/ 5066523 w 6923315"/>
              <a:gd name="connsiteY4" fmla="*/ 270588 h 1427583"/>
              <a:gd name="connsiteX5" fmla="*/ 5878286 w 6923315"/>
              <a:gd name="connsiteY5" fmla="*/ 139959 h 1427583"/>
              <a:gd name="connsiteX6" fmla="*/ 6494107 w 6923315"/>
              <a:gd name="connsiteY6" fmla="*/ 46653 h 1427583"/>
              <a:gd name="connsiteX7" fmla="*/ 6792686 w 6923315"/>
              <a:gd name="connsiteY7" fmla="*/ 0 h 1427583"/>
              <a:gd name="connsiteX8" fmla="*/ 6923315 w 6923315"/>
              <a:gd name="connsiteY8" fmla="*/ 1054359 h 1427583"/>
              <a:gd name="connsiteX9" fmla="*/ 6643396 w 6923315"/>
              <a:gd name="connsiteY9" fmla="*/ 1427583 h 1427583"/>
              <a:gd name="connsiteX10" fmla="*/ 9331 w 6923315"/>
              <a:gd name="connsiteY10" fmla="*/ 1380930 h 1427583"/>
              <a:gd name="connsiteX11" fmla="*/ 0 w 6923315"/>
              <a:gd name="connsiteY11" fmla="*/ 130628 h 1427583"/>
              <a:gd name="connsiteX12" fmla="*/ 746449 w 6923315"/>
              <a:gd name="connsiteY12" fmla="*/ 102637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315" h="1427583">
                <a:moveTo>
                  <a:pt x="746449" y="102637"/>
                </a:moveTo>
                <a:lnTo>
                  <a:pt x="1782147" y="37322"/>
                </a:lnTo>
                <a:lnTo>
                  <a:pt x="2920482" y="111967"/>
                </a:lnTo>
                <a:lnTo>
                  <a:pt x="4516017" y="289249"/>
                </a:lnTo>
                <a:lnTo>
                  <a:pt x="5066523" y="270588"/>
                </a:lnTo>
                <a:lnTo>
                  <a:pt x="5878286" y="139959"/>
                </a:lnTo>
                <a:lnTo>
                  <a:pt x="6494107" y="46653"/>
                </a:lnTo>
                <a:lnTo>
                  <a:pt x="6792686" y="0"/>
                </a:lnTo>
                <a:lnTo>
                  <a:pt x="6923315" y="1054359"/>
                </a:lnTo>
                <a:lnTo>
                  <a:pt x="6643396" y="1427583"/>
                </a:lnTo>
                <a:lnTo>
                  <a:pt x="9331" y="1380930"/>
                </a:lnTo>
                <a:cubicBezTo>
                  <a:pt x="6221" y="964163"/>
                  <a:pt x="3110" y="547395"/>
                  <a:pt x="0" y="130628"/>
                </a:cubicBezTo>
                <a:lnTo>
                  <a:pt x="746449" y="1026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Design: Barclamps</a:t>
            </a:r>
            <a:endParaRPr lang="en-US" dirty="0"/>
          </a:p>
        </p:txBody>
      </p:sp>
      <p:grpSp>
        <p:nvGrpSpPr>
          <p:cNvPr id="27" name="Group 13"/>
          <p:cNvGrpSpPr/>
          <p:nvPr/>
        </p:nvGrpSpPr>
        <p:grpSpPr>
          <a:xfrm>
            <a:off x="1139892" y="1847460"/>
            <a:ext cx="3009108" cy="3928815"/>
            <a:chOff x="1066989" y="1067221"/>
            <a:chExt cx="2401967" cy="3136106"/>
          </a:xfrm>
        </p:grpSpPr>
        <p:sp>
          <p:nvSpPr>
            <p:cNvPr id="28" name="Right Arrow 27"/>
            <p:cNvSpPr/>
            <p:nvPr/>
          </p:nvSpPr>
          <p:spPr>
            <a:xfrm>
              <a:off x="1222347" y="1216249"/>
              <a:ext cx="829339" cy="424440"/>
            </a:xfrm>
            <a:prstGeom prst="rightArrow">
              <a:avLst/>
            </a:prstGeom>
            <a:gradFill rotWithShape="1">
              <a:gsLst>
                <a:gs pos="0">
                  <a:srgbClr val="F2AF00">
                    <a:tint val="50000"/>
                    <a:satMod val="300000"/>
                  </a:srgbClr>
                </a:gs>
                <a:gs pos="35000">
                  <a:srgbClr val="F2AF00">
                    <a:tint val="37000"/>
                    <a:satMod val="300000"/>
                  </a:srgbClr>
                </a:gs>
                <a:gs pos="100000">
                  <a:srgbClr val="F2AF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2AF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1222347" y="2069415"/>
              <a:ext cx="829339" cy="424440"/>
            </a:xfrm>
            <a:prstGeom prst="rightArrow">
              <a:avLst/>
            </a:prstGeom>
            <a:gradFill rotWithShape="1">
              <a:gsLst>
                <a:gs pos="0">
                  <a:srgbClr val="6E2585">
                    <a:tint val="50000"/>
                    <a:satMod val="300000"/>
                  </a:srgbClr>
                </a:gs>
                <a:gs pos="35000">
                  <a:srgbClr val="6E2585">
                    <a:tint val="37000"/>
                    <a:satMod val="300000"/>
                  </a:srgbClr>
                </a:gs>
                <a:gs pos="100000">
                  <a:srgbClr val="6E2585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E2585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1197191" y="2824054"/>
              <a:ext cx="844572" cy="424440"/>
            </a:xfrm>
            <a:prstGeom prst="rightArrow">
              <a:avLst/>
            </a:prstGeom>
            <a:gradFill rotWithShape="1">
              <a:gsLst>
                <a:gs pos="0">
                  <a:srgbClr val="7AB800">
                    <a:tint val="50000"/>
                    <a:satMod val="300000"/>
                  </a:srgbClr>
                </a:gs>
                <a:gs pos="35000">
                  <a:srgbClr val="7AB800">
                    <a:tint val="37000"/>
                    <a:satMod val="300000"/>
                  </a:srgbClr>
                </a:gs>
                <a:gs pos="100000">
                  <a:srgbClr val="7AB8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AB8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212424" y="3614224"/>
              <a:ext cx="829339" cy="424440"/>
            </a:xfrm>
            <a:prstGeom prst="rightArrow">
              <a:avLst/>
            </a:prstGeom>
            <a:gradFill rotWithShape="1">
              <a:gsLst>
                <a:gs pos="0">
                  <a:srgbClr val="0085C3">
                    <a:tint val="50000"/>
                    <a:satMod val="300000"/>
                  </a:srgbClr>
                </a:gs>
                <a:gs pos="35000">
                  <a:srgbClr val="0085C3">
                    <a:tint val="37000"/>
                    <a:satMod val="300000"/>
                  </a:srgbClr>
                </a:gs>
                <a:gs pos="100000">
                  <a:srgbClr val="0085C3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85C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066989" y="1067221"/>
              <a:ext cx="589615" cy="3136106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cs typeface="Arial" pitchFamily="34" charset="0"/>
                </a:rPr>
                <a:t>Dell “Crowbar”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cs typeface="Arial" pitchFamily="34" charset="0"/>
                </a:rPr>
                <a:t>Ops Management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051686" y="2691316"/>
              <a:ext cx="1417270" cy="664457"/>
            </a:xfrm>
            <a:prstGeom prst="roundRect">
              <a:avLst/>
            </a:prstGeom>
            <a:solidFill>
              <a:srgbClr val="7AB800"/>
            </a:solidFill>
            <a:ln w="38100" cap="flat" cmpd="sng" algn="ctr">
              <a:solidFill>
                <a:srgbClr val="44444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rPr>
                <a:t>Core Components &amp; Operating Systems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041763" y="1917172"/>
              <a:ext cx="1418789" cy="664457"/>
            </a:xfrm>
            <a:prstGeom prst="roundRect">
              <a:avLst>
                <a:gd name="adj" fmla="val 14228"/>
              </a:avLst>
            </a:prstGeom>
            <a:solidFill>
              <a:srgbClr val="6E2585"/>
            </a:solidFill>
            <a:ln w="38100" cap="flat" cmpd="sng" algn="ctr">
              <a:solidFill>
                <a:srgbClr val="44444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rPr>
                <a:t>Cloud Infrastructure &amp; Dell IP Extensions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051686" y="3488716"/>
              <a:ext cx="1409744" cy="664457"/>
            </a:xfrm>
            <a:prstGeom prst="roundRect">
              <a:avLst/>
            </a:prstGeom>
            <a:solidFill>
              <a:srgbClr val="0085C3"/>
            </a:solidFill>
            <a:ln w="38100" cap="flat" cmpd="sng" algn="ctr">
              <a:solidFill>
                <a:srgbClr val="44444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rPr>
                <a:t>Physical Resources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041763" y="1091915"/>
              <a:ext cx="1418789" cy="664457"/>
            </a:xfrm>
            <a:prstGeom prst="roundRect">
              <a:avLst>
                <a:gd name="adj" fmla="val 14228"/>
              </a:avLst>
            </a:prstGeom>
            <a:solidFill>
              <a:srgbClr val="F2AF00"/>
            </a:solidFill>
            <a:ln w="38100" cap="flat" cmpd="sng" algn="ctr">
              <a:solidFill>
                <a:srgbClr val="44444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rPr>
                <a:t>APIs, User Access, &amp; Ecosystem Partners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934650" y="5915288"/>
            <a:ext cx="5995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Crowbar has potential to service other programs beyond OpenStack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Snip and Round Single Corner Rectangle 37"/>
          <p:cNvSpPr/>
          <p:nvPr/>
        </p:nvSpPr>
        <p:spPr>
          <a:xfrm>
            <a:off x="4930393" y="3866396"/>
            <a:ext cx="1002058" cy="335488"/>
          </a:xfrm>
          <a:prstGeom prst="snipRoundRect">
            <a:avLst/>
          </a:prstGeom>
          <a:solidFill>
            <a:srgbClr val="7AB800"/>
          </a:solidFill>
          <a:ln w="38100" cap="flat" cmpd="sng" algn="ctr">
            <a:solidFill>
              <a:srgbClr val="44444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Crowbar</a:t>
            </a:r>
          </a:p>
        </p:txBody>
      </p:sp>
      <p:sp>
        <p:nvSpPr>
          <p:cNvPr id="39" name="Snip and Round Single Corner Rectangle 38"/>
          <p:cNvSpPr/>
          <p:nvPr/>
        </p:nvSpPr>
        <p:spPr>
          <a:xfrm>
            <a:off x="4930392" y="4321353"/>
            <a:ext cx="1002058" cy="335488"/>
          </a:xfrm>
          <a:prstGeom prst="snipRoundRect">
            <a:avLst/>
          </a:prstGeom>
          <a:solidFill>
            <a:srgbClr val="7AB800"/>
          </a:solidFill>
          <a:ln w="38100" cap="flat" cmpd="sng" algn="ctr">
            <a:solidFill>
              <a:srgbClr val="44444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Deployer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seo Sans For Dell"/>
              <a:ea typeface="+mn-ea"/>
              <a:cs typeface="+mn-cs"/>
            </a:endParaRPr>
          </a:p>
        </p:txBody>
      </p:sp>
      <p:sp>
        <p:nvSpPr>
          <p:cNvPr id="40" name="Snip and Round Single Corner Rectangle 39"/>
          <p:cNvSpPr/>
          <p:nvPr/>
        </p:nvSpPr>
        <p:spPr>
          <a:xfrm>
            <a:off x="4930389" y="4870521"/>
            <a:ext cx="1002058" cy="335488"/>
          </a:xfrm>
          <a:prstGeom prst="snipRoundRect">
            <a:avLst/>
          </a:prstGeom>
          <a:solidFill>
            <a:srgbClr val="5482AB"/>
          </a:solidFill>
          <a:ln w="25400" cap="flat" cmpd="sng" algn="ctr">
            <a:solidFill>
              <a:srgbClr val="5482AB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Provisioner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seo Sans For Dell"/>
              <a:ea typeface="+mn-ea"/>
              <a:cs typeface="+mn-cs"/>
            </a:endParaRPr>
          </a:p>
        </p:txBody>
      </p:sp>
      <p:sp>
        <p:nvSpPr>
          <p:cNvPr id="41" name="Snip and Round Single Corner Rectangle 40"/>
          <p:cNvSpPr/>
          <p:nvPr/>
        </p:nvSpPr>
        <p:spPr>
          <a:xfrm>
            <a:off x="4930389" y="5276543"/>
            <a:ext cx="1002058" cy="335488"/>
          </a:xfrm>
          <a:prstGeom prst="snipRoundRect">
            <a:avLst/>
          </a:prstGeom>
          <a:solidFill>
            <a:srgbClr val="5482AB"/>
          </a:solidFill>
          <a:ln w="25400" cap="flat" cmpd="sng" algn="ctr">
            <a:solidFill>
              <a:srgbClr val="5482AB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Network</a:t>
            </a:r>
          </a:p>
        </p:txBody>
      </p:sp>
      <p:sp>
        <p:nvSpPr>
          <p:cNvPr id="42" name="Snip and Round Single Corner Rectangle 41"/>
          <p:cNvSpPr/>
          <p:nvPr/>
        </p:nvSpPr>
        <p:spPr>
          <a:xfrm>
            <a:off x="6310623" y="5276542"/>
            <a:ext cx="1002058" cy="335488"/>
          </a:xfrm>
          <a:prstGeom prst="snipRoundRect">
            <a:avLst/>
          </a:prstGeom>
          <a:solidFill>
            <a:srgbClr val="5482AB"/>
          </a:solidFill>
          <a:ln w="25400" cap="flat" cmpd="sng" algn="ctr">
            <a:solidFill>
              <a:srgbClr val="5482AB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RAID</a:t>
            </a:r>
          </a:p>
        </p:txBody>
      </p:sp>
      <p:sp>
        <p:nvSpPr>
          <p:cNvPr id="43" name="Snip and Round Single Corner Rectangle 42"/>
          <p:cNvSpPr/>
          <p:nvPr/>
        </p:nvSpPr>
        <p:spPr>
          <a:xfrm>
            <a:off x="6310623" y="4870521"/>
            <a:ext cx="1002058" cy="335488"/>
          </a:xfrm>
          <a:prstGeom prst="snipRoundRect">
            <a:avLst/>
          </a:prstGeom>
          <a:solidFill>
            <a:srgbClr val="5482AB"/>
          </a:solidFill>
          <a:ln w="25400" cap="flat" cmpd="sng" algn="ctr">
            <a:solidFill>
              <a:srgbClr val="5482AB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BIOS</a:t>
            </a:r>
          </a:p>
        </p:txBody>
      </p:sp>
      <p:sp>
        <p:nvSpPr>
          <p:cNvPr id="44" name="Snip and Round Single Corner Rectangle 43"/>
          <p:cNvSpPr/>
          <p:nvPr/>
        </p:nvSpPr>
        <p:spPr>
          <a:xfrm>
            <a:off x="7659920" y="4870521"/>
            <a:ext cx="1002058" cy="335488"/>
          </a:xfrm>
          <a:prstGeom prst="snipRoundRect">
            <a:avLst/>
          </a:prstGeom>
          <a:solidFill>
            <a:srgbClr val="5482AB"/>
          </a:solidFill>
          <a:ln w="25400" cap="flat" cmpd="sng" algn="ctr">
            <a:solidFill>
              <a:srgbClr val="5482AB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IPMI</a:t>
            </a:r>
          </a:p>
        </p:txBody>
      </p:sp>
      <p:sp>
        <p:nvSpPr>
          <p:cNvPr id="45" name="Snip and Round Single Corner Rectangle 44"/>
          <p:cNvSpPr/>
          <p:nvPr/>
        </p:nvSpPr>
        <p:spPr>
          <a:xfrm>
            <a:off x="6310625" y="4321353"/>
            <a:ext cx="1002058" cy="335488"/>
          </a:xfrm>
          <a:prstGeom prst="snipRoundRect">
            <a:avLst/>
          </a:prstGeom>
          <a:solidFill>
            <a:srgbClr val="7AB800"/>
          </a:solidFill>
          <a:ln w="38100" cap="flat" cmpd="sng" algn="ctr">
            <a:solidFill>
              <a:srgbClr val="44444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NTP</a:t>
            </a:r>
          </a:p>
        </p:txBody>
      </p:sp>
      <p:sp>
        <p:nvSpPr>
          <p:cNvPr id="46" name="Snip and Round Single Corner Rectangle 45"/>
          <p:cNvSpPr/>
          <p:nvPr/>
        </p:nvSpPr>
        <p:spPr>
          <a:xfrm>
            <a:off x="6310625" y="3847230"/>
            <a:ext cx="1002058" cy="335488"/>
          </a:xfrm>
          <a:prstGeom prst="snipRoundRect">
            <a:avLst/>
          </a:prstGeom>
          <a:solidFill>
            <a:srgbClr val="7AB800"/>
          </a:solidFill>
          <a:ln w="38100" cap="flat" cmpd="sng" algn="ctr">
            <a:solidFill>
              <a:srgbClr val="44444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DNS</a:t>
            </a:r>
          </a:p>
        </p:txBody>
      </p:sp>
      <p:sp>
        <p:nvSpPr>
          <p:cNvPr id="47" name="Snip and Round Single Corner Rectangle 46"/>
          <p:cNvSpPr/>
          <p:nvPr/>
        </p:nvSpPr>
        <p:spPr>
          <a:xfrm>
            <a:off x="7659922" y="3855030"/>
            <a:ext cx="1002058" cy="335488"/>
          </a:xfrm>
          <a:prstGeom prst="snipRoundRect">
            <a:avLst/>
          </a:prstGeom>
          <a:solidFill>
            <a:srgbClr val="7AB800"/>
          </a:solidFill>
          <a:ln w="38100" cap="flat" cmpd="sng" algn="ctr">
            <a:solidFill>
              <a:srgbClr val="44444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Logging</a:t>
            </a:r>
          </a:p>
        </p:txBody>
      </p:sp>
      <p:sp>
        <p:nvSpPr>
          <p:cNvPr id="48" name="Snip and Round Single Corner Rectangle 47"/>
          <p:cNvSpPr/>
          <p:nvPr/>
        </p:nvSpPr>
        <p:spPr>
          <a:xfrm>
            <a:off x="4930396" y="2785547"/>
            <a:ext cx="1002058" cy="335488"/>
          </a:xfrm>
          <a:prstGeom prst="snipRoundRect">
            <a:avLst/>
          </a:prstGeom>
          <a:solidFill>
            <a:srgbClr val="DC5034"/>
          </a:solidFill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Nova</a:t>
            </a:r>
          </a:p>
        </p:txBody>
      </p:sp>
      <p:sp>
        <p:nvSpPr>
          <p:cNvPr id="49" name="Snip and Round Single Corner Rectangle 48"/>
          <p:cNvSpPr/>
          <p:nvPr/>
        </p:nvSpPr>
        <p:spPr>
          <a:xfrm>
            <a:off x="6310628" y="2785547"/>
            <a:ext cx="1002058" cy="335488"/>
          </a:xfrm>
          <a:prstGeom prst="snipRoundRect">
            <a:avLst/>
          </a:prstGeom>
          <a:solidFill>
            <a:srgbClr val="DC5034"/>
          </a:solidFill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Swift</a:t>
            </a:r>
          </a:p>
        </p:txBody>
      </p:sp>
      <p:sp>
        <p:nvSpPr>
          <p:cNvPr id="50" name="Snip and Round Single Corner Rectangle 49"/>
          <p:cNvSpPr/>
          <p:nvPr/>
        </p:nvSpPr>
        <p:spPr>
          <a:xfrm>
            <a:off x="7659922" y="2785547"/>
            <a:ext cx="1002058" cy="335488"/>
          </a:xfrm>
          <a:prstGeom prst="snipRoundRect">
            <a:avLst/>
          </a:prstGeom>
          <a:solidFill>
            <a:srgbClr val="DC5034"/>
          </a:solidFill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Glance</a:t>
            </a:r>
          </a:p>
        </p:txBody>
      </p:sp>
      <p:sp>
        <p:nvSpPr>
          <p:cNvPr id="51" name="Snip and Round Single Corner Rectangle 50"/>
          <p:cNvSpPr/>
          <p:nvPr/>
        </p:nvSpPr>
        <p:spPr>
          <a:xfrm>
            <a:off x="4930399" y="1896935"/>
            <a:ext cx="1002058" cy="335488"/>
          </a:xfrm>
          <a:prstGeom prst="snipRound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Nagios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Museo Sans For Dell"/>
              <a:ea typeface="+mn-ea"/>
              <a:cs typeface="+mn-cs"/>
            </a:endParaRPr>
          </a:p>
        </p:txBody>
      </p:sp>
      <p:sp>
        <p:nvSpPr>
          <p:cNvPr id="52" name="Snip and Round Single Corner Rectangle 51"/>
          <p:cNvSpPr/>
          <p:nvPr/>
        </p:nvSpPr>
        <p:spPr>
          <a:xfrm>
            <a:off x="6310631" y="1896935"/>
            <a:ext cx="1002058" cy="335488"/>
          </a:xfrm>
          <a:prstGeom prst="snipRound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Ganglia</a:t>
            </a:r>
          </a:p>
        </p:txBody>
      </p:sp>
      <p:sp>
        <p:nvSpPr>
          <p:cNvPr id="55" name="Snip and Round Single Corner Rectangle 54"/>
          <p:cNvSpPr/>
          <p:nvPr/>
        </p:nvSpPr>
        <p:spPr>
          <a:xfrm>
            <a:off x="7659922" y="1914771"/>
            <a:ext cx="1002058" cy="335488"/>
          </a:xfrm>
          <a:prstGeom prst="snipRoundRect">
            <a:avLst/>
          </a:prstGeom>
          <a:noFill/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Dashboard</a:t>
            </a:r>
          </a:p>
        </p:txBody>
      </p:sp>
      <p:sp>
        <p:nvSpPr>
          <p:cNvPr id="56" name="Snip and Round Single Corner Rectangle 55"/>
          <p:cNvSpPr/>
          <p:nvPr/>
        </p:nvSpPr>
        <p:spPr>
          <a:xfrm>
            <a:off x="6310631" y="3285767"/>
            <a:ext cx="1002058" cy="335488"/>
          </a:xfrm>
          <a:prstGeom prst="snipRoundRect">
            <a:avLst/>
          </a:prstGeom>
          <a:noFill/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Compellent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useo Sans For Dell"/>
              <a:ea typeface="+mn-ea"/>
              <a:cs typeface="+mn-cs"/>
            </a:endParaRPr>
          </a:p>
        </p:txBody>
      </p:sp>
      <p:sp>
        <p:nvSpPr>
          <p:cNvPr id="57" name="Snip and Round Single Corner Rectangle 56"/>
          <p:cNvSpPr/>
          <p:nvPr/>
        </p:nvSpPr>
        <p:spPr>
          <a:xfrm>
            <a:off x="7659922" y="3285767"/>
            <a:ext cx="1002058" cy="335488"/>
          </a:xfrm>
          <a:prstGeom prst="snipRoundRect">
            <a:avLst/>
          </a:prstGeom>
          <a:noFill/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EqualLogic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useo Sans For D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55518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118047" y="1679510"/>
            <a:ext cx="6923315" cy="1427583"/>
          </a:xfrm>
          <a:custGeom>
            <a:avLst/>
            <a:gdLst>
              <a:gd name="connsiteX0" fmla="*/ 746449 w 6923315"/>
              <a:gd name="connsiteY0" fmla="*/ 102637 h 1427583"/>
              <a:gd name="connsiteX1" fmla="*/ 1782147 w 6923315"/>
              <a:gd name="connsiteY1" fmla="*/ 37322 h 1427583"/>
              <a:gd name="connsiteX2" fmla="*/ 2920482 w 6923315"/>
              <a:gd name="connsiteY2" fmla="*/ 111967 h 1427583"/>
              <a:gd name="connsiteX3" fmla="*/ 4516017 w 6923315"/>
              <a:gd name="connsiteY3" fmla="*/ 289249 h 1427583"/>
              <a:gd name="connsiteX4" fmla="*/ 5066523 w 6923315"/>
              <a:gd name="connsiteY4" fmla="*/ 270588 h 1427583"/>
              <a:gd name="connsiteX5" fmla="*/ 5878286 w 6923315"/>
              <a:gd name="connsiteY5" fmla="*/ 139959 h 1427583"/>
              <a:gd name="connsiteX6" fmla="*/ 6494107 w 6923315"/>
              <a:gd name="connsiteY6" fmla="*/ 46653 h 1427583"/>
              <a:gd name="connsiteX7" fmla="*/ 6792686 w 6923315"/>
              <a:gd name="connsiteY7" fmla="*/ 0 h 1427583"/>
              <a:gd name="connsiteX8" fmla="*/ 6923315 w 6923315"/>
              <a:gd name="connsiteY8" fmla="*/ 1054359 h 1427583"/>
              <a:gd name="connsiteX9" fmla="*/ 6643396 w 6923315"/>
              <a:gd name="connsiteY9" fmla="*/ 1427583 h 1427583"/>
              <a:gd name="connsiteX10" fmla="*/ 9331 w 6923315"/>
              <a:gd name="connsiteY10" fmla="*/ 1380930 h 1427583"/>
              <a:gd name="connsiteX11" fmla="*/ 0 w 6923315"/>
              <a:gd name="connsiteY11" fmla="*/ 130628 h 1427583"/>
              <a:gd name="connsiteX12" fmla="*/ 746449 w 6923315"/>
              <a:gd name="connsiteY12" fmla="*/ 102637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315" h="1427583">
                <a:moveTo>
                  <a:pt x="746449" y="102637"/>
                </a:moveTo>
                <a:lnTo>
                  <a:pt x="1782147" y="37322"/>
                </a:lnTo>
                <a:lnTo>
                  <a:pt x="2920482" y="111967"/>
                </a:lnTo>
                <a:lnTo>
                  <a:pt x="4516017" y="289249"/>
                </a:lnTo>
                <a:lnTo>
                  <a:pt x="5066523" y="270588"/>
                </a:lnTo>
                <a:lnTo>
                  <a:pt x="5878286" y="139959"/>
                </a:lnTo>
                <a:lnTo>
                  <a:pt x="6494107" y="46653"/>
                </a:lnTo>
                <a:lnTo>
                  <a:pt x="6792686" y="0"/>
                </a:lnTo>
                <a:lnTo>
                  <a:pt x="6923315" y="1054359"/>
                </a:lnTo>
                <a:lnTo>
                  <a:pt x="6643396" y="1427583"/>
                </a:lnTo>
                <a:lnTo>
                  <a:pt x="9331" y="1380930"/>
                </a:lnTo>
                <a:cubicBezTo>
                  <a:pt x="6221" y="964163"/>
                  <a:pt x="3110" y="547395"/>
                  <a:pt x="0" y="130628"/>
                </a:cubicBezTo>
                <a:lnTo>
                  <a:pt x="746449" y="1026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352955" y="1818289"/>
            <a:ext cx="6463007" cy="4582511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 (placeholder)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92797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118047" y="1679510"/>
            <a:ext cx="6923315" cy="1427583"/>
          </a:xfrm>
          <a:custGeom>
            <a:avLst/>
            <a:gdLst>
              <a:gd name="connsiteX0" fmla="*/ 746449 w 6923315"/>
              <a:gd name="connsiteY0" fmla="*/ 102637 h 1427583"/>
              <a:gd name="connsiteX1" fmla="*/ 1782147 w 6923315"/>
              <a:gd name="connsiteY1" fmla="*/ 37322 h 1427583"/>
              <a:gd name="connsiteX2" fmla="*/ 2920482 w 6923315"/>
              <a:gd name="connsiteY2" fmla="*/ 111967 h 1427583"/>
              <a:gd name="connsiteX3" fmla="*/ 4516017 w 6923315"/>
              <a:gd name="connsiteY3" fmla="*/ 289249 h 1427583"/>
              <a:gd name="connsiteX4" fmla="*/ 5066523 w 6923315"/>
              <a:gd name="connsiteY4" fmla="*/ 270588 h 1427583"/>
              <a:gd name="connsiteX5" fmla="*/ 5878286 w 6923315"/>
              <a:gd name="connsiteY5" fmla="*/ 139959 h 1427583"/>
              <a:gd name="connsiteX6" fmla="*/ 6494107 w 6923315"/>
              <a:gd name="connsiteY6" fmla="*/ 46653 h 1427583"/>
              <a:gd name="connsiteX7" fmla="*/ 6792686 w 6923315"/>
              <a:gd name="connsiteY7" fmla="*/ 0 h 1427583"/>
              <a:gd name="connsiteX8" fmla="*/ 6923315 w 6923315"/>
              <a:gd name="connsiteY8" fmla="*/ 1054359 h 1427583"/>
              <a:gd name="connsiteX9" fmla="*/ 6643396 w 6923315"/>
              <a:gd name="connsiteY9" fmla="*/ 1427583 h 1427583"/>
              <a:gd name="connsiteX10" fmla="*/ 9331 w 6923315"/>
              <a:gd name="connsiteY10" fmla="*/ 1380930 h 1427583"/>
              <a:gd name="connsiteX11" fmla="*/ 0 w 6923315"/>
              <a:gd name="connsiteY11" fmla="*/ 130628 h 1427583"/>
              <a:gd name="connsiteX12" fmla="*/ 746449 w 6923315"/>
              <a:gd name="connsiteY12" fmla="*/ 102637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315" h="1427583">
                <a:moveTo>
                  <a:pt x="746449" y="102637"/>
                </a:moveTo>
                <a:lnTo>
                  <a:pt x="1782147" y="37322"/>
                </a:lnTo>
                <a:lnTo>
                  <a:pt x="2920482" y="111967"/>
                </a:lnTo>
                <a:lnTo>
                  <a:pt x="4516017" y="289249"/>
                </a:lnTo>
                <a:lnTo>
                  <a:pt x="5066523" y="270588"/>
                </a:lnTo>
                <a:lnTo>
                  <a:pt x="5878286" y="139959"/>
                </a:lnTo>
                <a:lnTo>
                  <a:pt x="6494107" y="46653"/>
                </a:lnTo>
                <a:lnTo>
                  <a:pt x="6792686" y="0"/>
                </a:lnTo>
                <a:lnTo>
                  <a:pt x="6923315" y="1054359"/>
                </a:lnTo>
                <a:lnTo>
                  <a:pt x="6643396" y="1427583"/>
                </a:lnTo>
                <a:lnTo>
                  <a:pt x="9331" y="1380930"/>
                </a:lnTo>
                <a:cubicBezTo>
                  <a:pt x="6221" y="964163"/>
                  <a:pt x="3110" y="547395"/>
                  <a:pt x="0" y="130628"/>
                </a:cubicBezTo>
                <a:lnTo>
                  <a:pt x="746449" y="1026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352955" y="1875860"/>
            <a:ext cx="6588074" cy="455381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 (placeholder)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61927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Conclusion,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t="13351" b="7062"/>
          <a:stretch/>
        </p:blipFill>
        <p:spPr>
          <a:xfrm>
            <a:off x="616016" y="4350395"/>
            <a:ext cx="3031959" cy="18097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6111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Hyper-scale (1000s of servers) forced customers to change their core assumptions.</a:t>
            </a:r>
          </a:p>
          <a:p>
            <a:endParaRPr lang="en-US" dirty="0" smtClean="0"/>
          </a:p>
          <a:p>
            <a:r>
              <a:rPr lang="en-US" dirty="0" smtClean="0"/>
              <a:t>To operate large systems, customers</a:t>
            </a:r>
          </a:p>
          <a:p>
            <a:pPr lvl="1"/>
            <a:r>
              <a:rPr lang="en-US" dirty="0" smtClean="0"/>
              <a:t>Embraced scale out design (inconsistency is OK)</a:t>
            </a:r>
          </a:p>
          <a:p>
            <a:pPr lvl="1"/>
            <a:r>
              <a:rPr lang="en-US" dirty="0" smtClean="0"/>
              <a:t>Eliminated hardware redundancy (too expensive)</a:t>
            </a:r>
          </a:p>
          <a:p>
            <a:pPr lvl="1"/>
            <a:r>
              <a:rPr lang="en-US" dirty="0" smtClean="0"/>
              <a:t>Shunned manual steps (too slow)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Hyper-scale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</p:spPr>
        <p:txBody>
          <a:bodyPr/>
          <a:lstStyle/>
          <a:p>
            <a:r>
              <a:rPr lang="en-US" dirty="0" smtClean="0"/>
              <a:t>July 20, 2011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5297" y="6250164"/>
            <a:ext cx="3365032" cy="365125"/>
          </a:xfrm>
        </p:spPr>
        <p:txBody>
          <a:bodyPr/>
          <a:lstStyle/>
          <a:p>
            <a:r>
              <a:rPr lang="en-US" dirty="0" smtClean="0"/>
              <a:t>Dell Cloud Solutions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3645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Intersection of two major technology waves:</a:t>
            </a:r>
          </a:p>
          <a:p>
            <a:pPr lvl="1"/>
            <a:r>
              <a:rPr lang="en-US" dirty="0" smtClean="0"/>
              <a:t>Operational Automation (DevOps)</a:t>
            </a:r>
          </a:p>
          <a:p>
            <a:pPr lvl="1"/>
            <a:r>
              <a:rPr lang="en-US" dirty="0" smtClean="0"/>
              <a:t>Open Source Cloud (OpenStack)</a:t>
            </a:r>
          </a:p>
          <a:p>
            <a:pPr lvl="1"/>
            <a:endParaRPr lang="en-US" dirty="0"/>
          </a:p>
          <a:p>
            <a:r>
              <a:rPr lang="en-US" dirty="0" smtClean="0"/>
              <a:t>Together, a practical approach to cloud scale</a:t>
            </a:r>
          </a:p>
          <a:p>
            <a:pPr lvl="1"/>
            <a:r>
              <a:rPr lang="en-US" dirty="0" smtClean="0"/>
              <a:t>Manages elastic resources</a:t>
            </a:r>
          </a:p>
          <a:p>
            <a:pPr lvl="1"/>
            <a:r>
              <a:rPr lang="en-US" dirty="0" smtClean="0"/>
              <a:t>Embraces constant change</a:t>
            </a:r>
          </a:p>
          <a:p>
            <a:pPr lvl="1"/>
            <a:r>
              <a:rPr lang="en-US" dirty="0" smtClean="0"/>
              <a:t>Productizes best practices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Cloud Operations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src\CloudSolutions\crowbar\change-image\dell\openstack_manager\public\images\dell_blue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3">
                    <a14:imgEffect>
                      <a14:backgroundRemoval t="0" b="100000" l="0" r="100000">
                        <a14:foregroundMark x1="33846" y1="23846" x2="50000" y2="70000"/>
                        <a14:foregroundMark x1="73077" y1="33077" x2="56154" y2="65385"/>
                        <a14:foregroundMark x1="55385" y1="82308" x2="85385" y2="30000"/>
                        <a14:foregroundMark x1="75385" y1="22308" x2="51538" y2="16154"/>
                        <a14:foregroundMark x1="45385" y1="22308" x2="29231" y2="33846"/>
                        <a14:foregroundMark x1="23077" y1="26923" x2="20769" y2="54615"/>
                        <a14:foregroundMark x1="27692" y1="66923" x2="54615" y2="75385"/>
                        <a14:foregroundMark x1="69231" y1="71538" x2="87692" y2="53846"/>
                        <a14:foregroundMark x1="87692" y1="41538" x2="65385" y2="73846"/>
                        <a14:foregroundMark x1="78462" y1="76154" x2="19231" y2="78462"/>
                        <a14:foregroundMark x1="16154" y1="38462" x2="16154" y2="76923"/>
                        <a14:foregroundMark x1="18462" y1="40769" x2="4615" y2="55385"/>
                        <a14:backgroundMark x1="3077" y1="13077" x2="16923" y2="0"/>
                        <a14:backgroundMark x1="87692" y1="6154" x2="99231" y2="16923"/>
                        <a14:backgroundMark x1="93846" y1="86154" x2="80769" y2="94615"/>
                        <a14:backgroundMark x1="5385" y1="89231" x2="23077" y2="9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79958" y="6333163"/>
            <a:ext cx="268682" cy="268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205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118047" y="1679510"/>
            <a:ext cx="6923315" cy="1427583"/>
          </a:xfrm>
          <a:custGeom>
            <a:avLst/>
            <a:gdLst>
              <a:gd name="connsiteX0" fmla="*/ 746449 w 6923315"/>
              <a:gd name="connsiteY0" fmla="*/ 102637 h 1427583"/>
              <a:gd name="connsiteX1" fmla="*/ 1782147 w 6923315"/>
              <a:gd name="connsiteY1" fmla="*/ 37322 h 1427583"/>
              <a:gd name="connsiteX2" fmla="*/ 2920482 w 6923315"/>
              <a:gd name="connsiteY2" fmla="*/ 111967 h 1427583"/>
              <a:gd name="connsiteX3" fmla="*/ 4516017 w 6923315"/>
              <a:gd name="connsiteY3" fmla="*/ 289249 h 1427583"/>
              <a:gd name="connsiteX4" fmla="*/ 5066523 w 6923315"/>
              <a:gd name="connsiteY4" fmla="*/ 270588 h 1427583"/>
              <a:gd name="connsiteX5" fmla="*/ 5878286 w 6923315"/>
              <a:gd name="connsiteY5" fmla="*/ 139959 h 1427583"/>
              <a:gd name="connsiteX6" fmla="*/ 6494107 w 6923315"/>
              <a:gd name="connsiteY6" fmla="*/ 46653 h 1427583"/>
              <a:gd name="connsiteX7" fmla="*/ 6792686 w 6923315"/>
              <a:gd name="connsiteY7" fmla="*/ 0 h 1427583"/>
              <a:gd name="connsiteX8" fmla="*/ 6923315 w 6923315"/>
              <a:gd name="connsiteY8" fmla="*/ 1054359 h 1427583"/>
              <a:gd name="connsiteX9" fmla="*/ 6643396 w 6923315"/>
              <a:gd name="connsiteY9" fmla="*/ 1427583 h 1427583"/>
              <a:gd name="connsiteX10" fmla="*/ 9331 w 6923315"/>
              <a:gd name="connsiteY10" fmla="*/ 1380930 h 1427583"/>
              <a:gd name="connsiteX11" fmla="*/ 0 w 6923315"/>
              <a:gd name="connsiteY11" fmla="*/ 130628 h 1427583"/>
              <a:gd name="connsiteX12" fmla="*/ 746449 w 6923315"/>
              <a:gd name="connsiteY12" fmla="*/ 102637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315" h="1427583">
                <a:moveTo>
                  <a:pt x="746449" y="102637"/>
                </a:moveTo>
                <a:lnTo>
                  <a:pt x="1782147" y="37322"/>
                </a:lnTo>
                <a:lnTo>
                  <a:pt x="2920482" y="111967"/>
                </a:lnTo>
                <a:lnTo>
                  <a:pt x="4516017" y="289249"/>
                </a:lnTo>
                <a:lnTo>
                  <a:pt x="5066523" y="270588"/>
                </a:lnTo>
                <a:lnTo>
                  <a:pt x="5878286" y="139959"/>
                </a:lnTo>
                <a:lnTo>
                  <a:pt x="6494107" y="46653"/>
                </a:lnTo>
                <a:lnTo>
                  <a:pt x="6792686" y="0"/>
                </a:lnTo>
                <a:lnTo>
                  <a:pt x="6923315" y="1054359"/>
                </a:lnTo>
                <a:lnTo>
                  <a:pt x="6643396" y="1427583"/>
                </a:lnTo>
                <a:lnTo>
                  <a:pt x="9331" y="1380930"/>
                </a:lnTo>
                <a:cubicBezTo>
                  <a:pt x="6221" y="964163"/>
                  <a:pt x="3110" y="547395"/>
                  <a:pt x="0" y="130628"/>
                </a:cubicBezTo>
                <a:lnTo>
                  <a:pt x="746449" y="1026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772481" y="1856791"/>
            <a:ext cx="7472472" cy="41975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OpenStack + Crowbar =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04933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700" y="2020680"/>
            <a:ext cx="5962650" cy="1006685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575" y="3190565"/>
            <a:ext cx="5953125" cy="800101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More info: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http://Dell.com/OpenStack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- White Papers &amp; More!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http://RobHirschfeld.com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– Technical &amp; Agile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http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://JBGeorge.net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– Business &amp; Marketing</a:t>
            </a:r>
          </a:p>
        </p:txBody>
      </p:sp>
      <p:pic>
        <p:nvPicPr>
          <p:cNvPr id="4" name="Picture 2" descr="C:\src\CloudSolutions\crowbar\change-image\dell\openstack_manager\public\images\dell_blue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14:imgLayer r:embed="rId3">
                    <a14:imgEffect>
                      <a14:backgroundRemoval t="0" b="100000" l="0" r="100000">
                        <a14:foregroundMark x1="33846" y1="23846" x2="50000" y2="70000"/>
                        <a14:foregroundMark x1="73077" y1="33077" x2="56154" y2="65385"/>
                        <a14:foregroundMark x1="55385" y1="82308" x2="85385" y2="30000"/>
                        <a14:foregroundMark x1="75385" y1="22308" x2="51538" y2="16154"/>
                        <a14:foregroundMark x1="45385" y1="22308" x2="29231" y2="33846"/>
                        <a14:foregroundMark x1="23077" y1="26923" x2="20769" y2="54615"/>
                        <a14:foregroundMark x1="27692" y1="66923" x2="54615" y2="75385"/>
                        <a14:foregroundMark x1="69231" y1="71538" x2="87692" y2="53846"/>
                        <a14:foregroundMark x1="87692" y1="41538" x2="65385" y2="73846"/>
                        <a14:foregroundMark x1="78462" y1="76154" x2="19231" y2="78462"/>
                        <a14:foregroundMark x1="16154" y1="38462" x2="16154" y2="76923"/>
                        <a14:foregroundMark x1="18462" y1="40769" x2="4615" y2="55385"/>
                        <a14:backgroundMark x1="3077" y1="13077" x2="16923" y2="0"/>
                        <a14:backgroundMark x1="87692" y1="6154" x2="99231" y2="16923"/>
                        <a14:backgroundMark x1="93846" y1="86154" x2="80769" y2="94615"/>
                        <a14:backgroundMark x1="5385" y1="89231" x2="23077" y2="9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825137" y="2264595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718343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servers forced </a:t>
            </a:r>
            <a:r>
              <a:rPr lang="en-US" dirty="0"/>
              <a:t>customers to change their core assumptions.</a:t>
            </a:r>
          </a:p>
          <a:p>
            <a:endParaRPr lang="en-US" dirty="0"/>
          </a:p>
          <a:p>
            <a:r>
              <a:rPr lang="en-US" dirty="0"/>
              <a:t>To operate </a:t>
            </a:r>
            <a:r>
              <a:rPr lang="en-US" dirty="0" smtClean="0"/>
              <a:t>remote virtualized systems</a:t>
            </a:r>
            <a:r>
              <a:rPr lang="en-US" dirty="0"/>
              <a:t>, customers</a:t>
            </a:r>
          </a:p>
          <a:p>
            <a:pPr lvl="1"/>
            <a:r>
              <a:rPr lang="en-US" dirty="0"/>
              <a:t>Embraced scale out design </a:t>
            </a:r>
            <a:r>
              <a:rPr lang="en-US" dirty="0" smtClean="0"/>
              <a:t>(to get elastic growth)</a:t>
            </a:r>
            <a:endParaRPr lang="en-US" dirty="0"/>
          </a:p>
          <a:p>
            <a:pPr lvl="1"/>
            <a:r>
              <a:rPr lang="en-US" dirty="0" smtClean="0"/>
              <a:t>Lived with weak SLAs (that was all that was offered)</a:t>
            </a:r>
            <a:endParaRPr lang="en-US" dirty="0"/>
          </a:p>
          <a:p>
            <a:pPr lvl="1"/>
            <a:r>
              <a:rPr lang="en-US" dirty="0" smtClean="0"/>
              <a:t>Worked around lack of physical access (not available)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July 23,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Public Clouds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Dell Cloud Solutions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458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9217" y="2675467"/>
            <a:ext cx="4921183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Clouds demand significant operational and process controls</a:t>
            </a:r>
          </a:p>
          <a:p>
            <a:endParaRPr lang="en-US" dirty="0"/>
          </a:p>
          <a:p>
            <a:r>
              <a:rPr lang="en-US" dirty="0" smtClean="0"/>
              <a:t>Operational decisions drive hardware and software decisions</a:t>
            </a:r>
          </a:p>
          <a:p>
            <a:endParaRPr lang="en-US" dirty="0"/>
          </a:p>
          <a:p>
            <a:r>
              <a:rPr lang="en-US" dirty="0" smtClean="0"/>
              <a:t>We are finding ways to productize operations into best practices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Clouds require an Operational Focus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66638" y="3158130"/>
            <a:ext cx="2387798" cy="2345922"/>
            <a:chOff x="4152715" y="485183"/>
            <a:chExt cx="4684313" cy="4602160"/>
          </a:xfrm>
        </p:grpSpPr>
        <p:sp>
          <p:nvSpPr>
            <p:cNvPr id="14" name="Pie 13"/>
            <p:cNvSpPr/>
            <p:nvPr/>
          </p:nvSpPr>
          <p:spPr>
            <a:xfrm rot="16200000">
              <a:off x="4152715" y="667743"/>
              <a:ext cx="4419600" cy="4419600"/>
            </a:xfrm>
            <a:prstGeom prst="pie">
              <a:avLst>
                <a:gd name="adj1" fmla="val 10800000"/>
                <a:gd name="adj2" fmla="val 16200000"/>
              </a:avLst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/>
                  <a:ea typeface="+mn-ea"/>
                  <a:cs typeface="+mn-cs"/>
                </a:rPr>
                <a:t> HW</a:t>
              </a:r>
            </a:p>
          </p:txBody>
        </p:sp>
        <p:sp>
          <p:nvSpPr>
            <p:cNvPr id="15" name="Pie 14"/>
            <p:cNvSpPr/>
            <p:nvPr/>
          </p:nvSpPr>
          <p:spPr>
            <a:xfrm>
              <a:off x="4168706" y="485183"/>
              <a:ext cx="4419600" cy="4419600"/>
            </a:xfrm>
            <a:prstGeom prst="pie">
              <a:avLst>
                <a:gd name="adj1" fmla="val 10823914"/>
                <a:gd name="adj2" fmla="val 16200000"/>
              </a:avLst>
            </a:prstGeom>
            <a:solidFill>
              <a:srgbClr val="FF0000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/>
                  <a:ea typeface="+mn-ea"/>
                  <a:cs typeface="+mn-cs"/>
                </a:rPr>
                <a:t>SW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  <p:sp>
          <p:nvSpPr>
            <p:cNvPr id="16" name="Pie 15"/>
            <p:cNvSpPr/>
            <p:nvPr/>
          </p:nvSpPr>
          <p:spPr>
            <a:xfrm>
              <a:off x="4269374" y="509648"/>
              <a:ext cx="4567654" cy="4567656"/>
            </a:xfrm>
            <a:prstGeom prst="pie">
              <a:avLst>
                <a:gd name="adj1" fmla="val 16250942"/>
                <a:gd name="adj2" fmla="val 5361227"/>
              </a:avLst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/>
                  <a:ea typeface="+mn-ea"/>
                  <a:cs typeface="+mn-cs"/>
                </a:rPr>
                <a:t> OPS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656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DevOps is an </a:t>
            </a:r>
            <a:r>
              <a:rPr lang="en-US" b="1" dirty="0" smtClean="0"/>
              <a:t>operational approach</a:t>
            </a:r>
            <a:r>
              <a:rPr lang="en-US" dirty="0" smtClean="0"/>
              <a:t> that automates system configuration and management.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</a:t>
            </a:r>
            <a:r>
              <a:rPr lang="en-US" dirty="0" smtClean="0"/>
              <a:t>manage cloud systems</a:t>
            </a:r>
            <a:r>
              <a:rPr lang="en-US" dirty="0"/>
              <a:t>, customers</a:t>
            </a:r>
          </a:p>
          <a:p>
            <a:pPr lvl="1"/>
            <a:r>
              <a:rPr lang="en-US" dirty="0" smtClean="0"/>
              <a:t>Need to manage servers as groups</a:t>
            </a:r>
          </a:p>
          <a:p>
            <a:pPr lvl="1"/>
            <a:r>
              <a:rPr lang="en-US" dirty="0" smtClean="0"/>
              <a:t>Must respond to rapid infrastructure changes </a:t>
            </a:r>
          </a:p>
          <a:p>
            <a:pPr lvl="1"/>
            <a:r>
              <a:rPr lang="en-US" dirty="0" smtClean="0"/>
              <a:t>Have repeatable automated deployments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July 23,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DevOps Addresses Challenges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Dell Cloud Solutions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518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cloud market was highly fragmented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Amazon dominated but was not public domain</a:t>
            </a:r>
          </a:p>
          <a:p>
            <a:r>
              <a:rPr lang="en-US" dirty="0" smtClean="0"/>
              <a:t>VMware was building on their enterprise base</a:t>
            </a:r>
          </a:p>
          <a:p>
            <a:r>
              <a:rPr lang="en-US" dirty="0" smtClean="0"/>
              <a:t>Microsoft was taking the </a:t>
            </a:r>
            <a:r>
              <a:rPr lang="en-US" dirty="0" err="1" smtClean="0"/>
              <a:t>PaaS</a:t>
            </a:r>
            <a:r>
              <a:rPr lang="en-US" dirty="0" smtClean="0"/>
              <a:t> route</a:t>
            </a:r>
          </a:p>
          <a:p>
            <a:r>
              <a:rPr lang="en-US" dirty="0" smtClean="0"/>
              <a:t>Many small players but no community projects</a:t>
            </a:r>
          </a:p>
          <a:p>
            <a:r>
              <a:rPr lang="en-US" dirty="0" smtClean="0"/>
              <a:t>Service Providers could not agree on APIs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Missing Cloud Infrastructure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088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We needed Cloud Infrastructure that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Had support from major industry players</a:t>
            </a:r>
          </a:p>
          <a:p>
            <a:r>
              <a:rPr lang="en-US" dirty="0" smtClean="0"/>
              <a:t>Was collaboratively developed without a single owner</a:t>
            </a:r>
          </a:p>
          <a:p>
            <a:r>
              <a:rPr lang="en-US" dirty="0" smtClean="0"/>
              <a:t>Had an API that was Service Provider license friendly</a:t>
            </a:r>
          </a:p>
          <a:p>
            <a:r>
              <a:rPr lang="en-US" dirty="0" smtClean="0"/>
              <a:t>Could be demonstrated to run at scale</a:t>
            </a:r>
          </a:p>
          <a:p>
            <a:r>
              <a:rPr lang="en-US" dirty="0" smtClean="0"/>
              <a:t>Was built on open source components</a:t>
            </a:r>
          </a:p>
          <a:p>
            <a:r>
              <a:rPr lang="en-US" dirty="0" smtClean="0"/>
              <a:t>Had global reach and support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Cloud Infrastructure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526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2118047" y="1679510"/>
            <a:ext cx="6923315" cy="1427583"/>
          </a:xfrm>
          <a:custGeom>
            <a:avLst/>
            <a:gdLst>
              <a:gd name="connsiteX0" fmla="*/ 746449 w 6923315"/>
              <a:gd name="connsiteY0" fmla="*/ 102637 h 1427583"/>
              <a:gd name="connsiteX1" fmla="*/ 1782147 w 6923315"/>
              <a:gd name="connsiteY1" fmla="*/ 37322 h 1427583"/>
              <a:gd name="connsiteX2" fmla="*/ 2920482 w 6923315"/>
              <a:gd name="connsiteY2" fmla="*/ 111967 h 1427583"/>
              <a:gd name="connsiteX3" fmla="*/ 4516017 w 6923315"/>
              <a:gd name="connsiteY3" fmla="*/ 289249 h 1427583"/>
              <a:gd name="connsiteX4" fmla="*/ 5066523 w 6923315"/>
              <a:gd name="connsiteY4" fmla="*/ 270588 h 1427583"/>
              <a:gd name="connsiteX5" fmla="*/ 5878286 w 6923315"/>
              <a:gd name="connsiteY5" fmla="*/ 139959 h 1427583"/>
              <a:gd name="connsiteX6" fmla="*/ 6494107 w 6923315"/>
              <a:gd name="connsiteY6" fmla="*/ 46653 h 1427583"/>
              <a:gd name="connsiteX7" fmla="*/ 6792686 w 6923315"/>
              <a:gd name="connsiteY7" fmla="*/ 0 h 1427583"/>
              <a:gd name="connsiteX8" fmla="*/ 6923315 w 6923315"/>
              <a:gd name="connsiteY8" fmla="*/ 1054359 h 1427583"/>
              <a:gd name="connsiteX9" fmla="*/ 6643396 w 6923315"/>
              <a:gd name="connsiteY9" fmla="*/ 1427583 h 1427583"/>
              <a:gd name="connsiteX10" fmla="*/ 9331 w 6923315"/>
              <a:gd name="connsiteY10" fmla="*/ 1380930 h 1427583"/>
              <a:gd name="connsiteX11" fmla="*/ 0 w 6923315"/>
              <a:gd name="connsiteY11" fmla="*/ 130628 h 1427583"/>
              <a:gd name="connsiteX12" fmla="*/ 746449 w 6923315"/>
              <a:gd name="connsiteY12" fmla="*/ 102637 h 14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315" h="1427583">
                <a:moveTo>
                  <a:pt x="746449" y="102637"/>
                </a:moveTo>
                <a:lnTo>
                  <a:pt x="1782147" y="37322"/>
                </a:lnTo>
                <a:lnTo>
                  <a:pt x="2920482" y="111967"/>
                </a:lnTo>
                <a:lnTo>
                  <a:pt x="4516017" y="289249"/>
                </a:lnTo>
                <a:lnTo>
                  <a:pt x="5066523" y="270588"/>
                </a:lnTo>
                <a:lnTo>
                  <a:pt x="5878286" y="139959"/>
                </a:lnTo>
                <a:lnTo>
                  <a:pt x="6494107" y="46653"/>
                </a:lnTo>
                <a:lnTo>
                  <a:pt x="6792686" y="0"/>
                </a:lnTo>
                <a:lnTo>
                  <a:pt x="6923315" y="1054359"/>
                </a:lnTo>
                <a:lnTo>
                  <a:pt x="6643396" y="1427583"/>
                </a:lnTo>
                <a:lnTo>
                  <a:pt x="9331" y="1380930"/>
                </a:lnTo>
                <a:cubicBezTo>
                  <a:pt x="6221" y="964163"/>
                  <a:pt x="3110" y="547395"/>
                  <a:pt x="0" y="130628"/>
                </a:cubicBezTo>
                <a:lnTo>
                  <a:pt x="746449" y="1026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Dell Cloud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OpenStack!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481"/>
          <a:stretch/>
        </p:blipFill>
        <p:spPr bwMode="auto">
          <a:xfrm>
            <a:off x="1068403" y="1772816"/>
            <a:ext cx="7247823" cy="449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src\CloudSolutions\crowbar\change-image\dell\openstack_manager\public\images\bun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577136" y="4799784"/>
            <a:ext cx="512209" cy="514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05777" y="2649894"/>
            <a:ext cx="1380932" cy="46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646660" y="2773246"/>
            <a:ext cx="1669566" cy="21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93900" y="1866900"/>
            <a:ext cx="10287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8" descr="Dell_logo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1995712" y="1794465"/>
            <a:ext cx="1110803" cy="1097500"/>
          </a:xfr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776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4_3 template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233363" indent="-233363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Char char="•"/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3 template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233363" indent="-233363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Char char="•"/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3 template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233363" indent="-233363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Char char="•"/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ll Presentation Template 4x3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B7295A"/>
      </a:hlink>
      <a:folHlink>
        <a:srgbClr val="009BBB"/>
      </a:folHlink>
    </a:clrScheme>
    <a:fontScheme name="Dell TTF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3 template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233363" indent="-233363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Char char="•"/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3 template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233363" indent="-233363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Char char="•"/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3 template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233363" indent="-233363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Char char="•"/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3 template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233363" indent="-233363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Char char="•"/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ll Presentation Template 4x3ml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233363" indent="-233363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Char char="•"/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ll Presentation Template 4x3ml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233363" indent="-233363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Char char="•"/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3 template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233363" indent="-233363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Char char="•"/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BEE83C66E54EA9BED83B0A9A60DB" ma:contentTypeVersion="1" ma:contentTypeDescription="Create a new document." ma:contentTypeScope="" ma:versionID="51a43b2161297f783d65b37e357c79e9">
  <xsd:schema xmlns:xsd="http://www.w3.org/2001/XMLSchema" xmlns:p="http://schemas.microsoft.com/office/2006/metadata/properties" targetNamespace="http://schemas.microsoft.com/office/2006/metadata/properties" ma:root="true" ma:fieldsID="b9cfef283e0bc2d986a66f9ec0cdc4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332CB6-AB82-4DD3-8C89-C660A1C39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873BDD3-AA35-4F19-A12A-C6462BECFBD1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4_3 template</Template>
  <TotalTime>14365</TotalTime>
  <Words>1440</Words>
  <Application>Microsoft Macintosh PowerPoint</Application>
  <PresentationFormat>On-screen Show (4:3)</PresentationFormat>
  <Paragraphs>514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Candara</vt:lpstr>
      <vt:lpstr>Rockwell</vt:lpstr>
      <vt:lpstr>Museo Sans For Dell</vt:lpstr>
      <vt:lpstr>Museo For Dell</vt:lpstr>
      <vt:lpstr>Arial Black</vt:lpstr>
      <vt:lpstr>Trebuchet MS</vt:lpstr>
      <vt:lpstr>4_3 template</vt:lpstr>
      <vt:lpstr>3_Dell Presentation Template 4x3</vt:lpstr>
      <vt:lpstr>6_3 template</vt:lpstr>
      <vt:lpstr>7_3 template</vt:lpstr>
      <vt:lpstr>8_3 template</vt:lpstr>
      <vt:lpstr>5_3 template</vt:lpstr>
      <vt:lpstr>2_Dell Presentation Template 4x3ml</vt:lpstr>
      <vt:lpstr>3_Dell Presentation Template 4x3ml</vt:lpstr>
      <vt:lpstr>9_3 template</vt:lpstr>
      <vt:lpstr>10_3 template</vt:lpstr>
      <vt:lpstr>Waveform</vt:lpstr>
      <vt:lpstr>11_3 template</vt:lpstr>
      <vt:lpstr>Prying the Cloud Open: Dell Crowbar &amp; OpenStack</vt:lpstr>
      <vt:lpstr>Open Cloud Operations</vt:lpstr>
      <vt:lpstr>Lessons from Hyper-scale</vt:lpstr>
      <vt:lpstr>Lessons from Public Clouds</vt:lpstr>
      <vt:lpstr>Clouds require an Operational Focus</vt:lpstr>
      <vt:lpstr>DevOps Addresses Challenges</vt:lpstr>
      <vt:lpstr>Missing Cloud Infrastructure</vt:lpstr>
      <vt:lpstr>Community Cloud Infrastructure</vt:lpstr>
      <vt:lpstr>OpenStack!</vt:lpstr>
      <vt:lpstr>Making an OpenStack Cloud</vt:lpstr>
      <vt:lpstr>Dell OpenStack Cloud Solution</vt:lpstr>
      <vt:lpstr>How DevOps is Different Images vs. Layers</vt:lpstr>
      <vt:lpstr>Images vs. Layers: Overview</vt:lpstr>
      <vt:lpstr>Images vs. Layers: Lifecycle</vt:lpstr>
      <vt:lpstr>Images vs. Layers: Details</vt:lpstr>
      <vt:lpstr>Images vs. Layers: Mo’ Details</vt:lpstr>
      <vt:lpstr>Images vs. Layers</vt:lpstr>
      <vt:lpstr>Cloud Deployments are Complex</vt:lpstr>
      <vt:lpstr>CloudOps for OpenStack </vt:lpstr>
      <vt:lpstr>CloudOps for OpenStack </vt:lpstr>
      <vt:lpstr>Slide 21</vt:lpstr>
      <vt:lpstr>Crowbar Deep Dive</vt:lpstr>
      <vt:lpstr>What is Crowbar?</vt:lpstr>
      <vt:lpstr>Crowbar Stages of Deployment</vt:lpstr>
      <vt:lpstr>Crowbar = Install State Machine</vt:lpstr>
      <vt:lpstr>Modular Design: Barclamps</vt:lpstr>
      <vt:lpstr>Live Demo (placeholder)</vt:lpstr>
      <vt:lpstr>Live Demo (placeholder)</vt:lpstr>
      <vt:lpstr>In Conclusion,</vt:lpstr>
      <vt:lpstr>Open Cloud Operations</vt:lpstr>
      <vt:lpstr>OpenStack + Crowbar = </vt:lpstr>
      <vt:lpstr>Questions?</vt:lpstr>
    </vt:vector>
  </TitlesOfParts>
  <Company>Dell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OpenStack BPlan</dc:title>
  <dc:creator>Rob_Hirschfeld@Dell.com;Gregory_Althaus@Dell.com;Dave_McCrory@Dell.com</dc:creator>
  <cp:lastModifiedBy>Sophia DeMartini</cp:lastModifiedBy>
  <cp:revision>342</cp:revision>
  <cp:lastPrinted>2011-07-21T21:57:00Z</cp:lastPrinted>
  <dcterms:created xsi:type="dcterms:W3CDTF">2011-07-24T00:15:09Z</dcterms:created>
  <dcterms:modified xsi:type="dcterms:W3CDTF">2011-07-24T00:15:36Z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0x010100EAEEBEE83C66E54EA9BED83B0A9A60DB</vt:lpwstr>
  </property>
</Properties>
</file>